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nva Sans 1" panose="020B0604020202020204" charset="0"/>
      <p:regular r:id="rId19"/>
    </p:embeddedFont>
    <p:embeddedFont>
      <p:font typeface="Canva Sans 2" panose="020B0604020202020204" charset="0"/>
      <p:regular r:id="rId20"/>
    </p:embeddedFont>
    <p:embeddedFont>
      <p:font typeface="Canva Sans 2 Bold" panose="020B0604020202020204" charset="0"/>
      <p:regular r:id="rId21"/>
    </p:embeddedFont>
    <p:embeddedFont>
      <p:font typeface="Georgia Pro" panose="02040502050405020303" pitchFamily="18"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02"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91"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s Berndt" userId="a6474cb0-bc51-4466-b938-2e8818763059" providerId="ADAL" clId="{841FA1CA-127E-4C7B-BEBB-65EA5577FE82}"/>
    <pc:docChg chg="undo custSel modSld">
      <pc:chgData name="Brooks Berndt" userId="a6474cb0-bc51-4466-b938-2e8818763059" providerId="ADAL" clId="{841FA1CA-127E-4C7B-BEBB-65EA5577FE82}" dt="2026-02-27T18:27:41.630" v="15" actId="255"/>
      <pc:docMkLst>
        <pc:docMk/>
      </pc:docMkLst>
      <pc:sldChg chg="modSp mod modNotesTx">
        <pc:chgData name="Brooks Berndt" userId="a6474cb0-bc51-4466-b938-2e8818763059" providerId="ADAL" clId="{841FA1CA-127E-4C7B-BEBB-65EA5577FE82}" dt="2026-02-27T18:26:36.465" v="13" actId="1076"/>
        <pc:sldMkLst>
          <pc:docMk/>
          <pc:sldMk cId="0" sldId="264"/>
        </pc:sldMkLst>
        <pc:spChg chg="mod">
          <ac:chgData name="Brooks Berndt" userId="a6474cb0-bc51-4466-b938-2e8818763059" providerId="ADAL" clId="{841FA1CA-127E-4C7B-BEBB-65EA5577FE82}" dt="2026-02-27T18:26:36.465" v="13" actId="1076"/>
          <ac:spMkLst>
            <pc:docMk/>
            <pc:sldMk cId="0" sldId="264"/>
            <ac:spMk id="10" creationId="{00000000-0000-0000-0000-000000000000}"/>
          </ac:spMkLst>
        </pc:spChg>
      </pc:sldChg>
      <pc:sldChg chg="modSp mod">
        <pc:chgData name="Brooks Berndt" userId="a6474cb0-bc51-4466-b938-2e8818763059" providerId="ADAL" clId="{841FA1CA-127E-4C7B-BEBB-65EA5577FE82}" dt="2026-02-27T18:27:41.630" v="15" actId="255"/>
        <pc:sldMkLst>
          <pc:docMk/>
          <pc:sldMk cId="0" sldId="269"/>
        </pc:sldMkLst>
        <pc:spChg chg="mod">
          <ac:chgData name="Brooks Berndt" userId="a6474cb0-bc51-4466-b938-2e8818763059" providerId="ADAL" clId="{841FA1CA-127E-4C7B-BEBB-65EA5577FE82}" dt="2026-02-27T18:27:41.630" v="15" actId="255"/>
          <ac:spMkLst>
            <pc:docMk/>
            <pc:sldMk cId="0" sldId="269"/>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Leave this slide up during any introductions, while people are getting their seats,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Do we really want to go back to the way things were before the EPA?</a:t>
            </a:r>
          </a:p>
          <a:p>
            <a:endParaRPr lang="en-US" dirty="0"/>
          </a:p>
          <a:p>
            <a:r>
              <a:rPr lang="en-US" dirty="0"/>
              <a:t>Before the EPA started enforcing the clean air act, major cities were regularly blanketed in choking smog.</a:t>
            </a:r>
          </a:p>
          <a:p>
            <a:endParaRPr lang="en-US" dirty="0"/>
          </a:p>
          <a:p>
            <a:r>
              <a:rPr lang="en-US" dirty="0"/>
              <a:t>Here's New York City as seen from NJ.</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Do we really want to go back to the way things were before the EPA?</a:t>
            </a:r>
          </a:p>
          <a:p>
            <a:endParaRPr lang="en-US"/>
          </a:p>
          <a:p>
            <a:r>
              <a:rPr lang="en-US"/>
              <a:t>Before the EPA, clearcutting forests was regular practice, even in scenic areas vulnerable to erosion.</a:t>
            </a:r>
          </a:p>
          <a:p>
            <a:endParaRPr lang="en-US"/>
          </a:p>
          <a:p>
            <a:r>
              <a:rPr lang="en-US"/>
              <a:t>09/1973 David Falconer / EPA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Before the EPA, oil drilling, use and transport was effectively unregulated.  </a:t>
            </a:r>
          </a:p>
          <a:p>
            <a:endParaRPr lang="en-US" dirty="0"/>
          </a:p>
          <a:p>
            <a:r>
              <a:rPr lang="en-US" dirty="0"/>
              <a:t>In just the first six months of 1973, there were over 300 documented oil spills in New York Harbor.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Even in our polarized climate, there are glimmers of unity. Some members from both sides of the aisle are taking stands for the environment. This is a crucial, hopeful step. </a:t>
            </a:r>
          </a:p>
          <a:p>
            <a:endParaRPr lang="en-US" dirty="0"/>
          </a:p>
          <a:p>
            <a:r>
              <a:rPr lang="en-US" dirty="0"/>
              <a:t>These efforts might not grab the headlines as often as more divisive issues, but they’re happening. And they’re important.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We have to be strategic in our efforts to support the EPA.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to peel off wavering R's and encourage all members of Congress to actively champion EPA funding and to make sure the EPA does what it is supposed to do. The stated mission of the EPA is to protect the environment and public health. The EPA simply cannot fulfill its mission without addressing current and future climate dangers.</a:t>
            </a:r>
            <a:endParaRPr lang="en-US" b="1" dirty="0"/>
          </a:p>
          <a:p>
            <a:endParaRPr lang="en-US" dirty="0"/>
          </a:p>
          <a:p>
            <a:endParaRPr lang="en-US" dirty="0"/>
          </a:p>
          <a:p>
            <a:r>
              <a:rPr lang="en-US" dirty="0"/>
              <a:t>Remember things like clean air and clean water are not fully partisan issues.  Members of both parties will support it *if they are pushed*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What can we do, starting right here today?</a:t>
            </a:r>
          </a:p>
          <a:p>
            <a:endParaRPr lang="en-US" dirty="0"/>
          </a:p>
          <a:p>
            <a:r>
              <a:rPr lang="en-US" dirty="0"/>
              <a:t>(You will be asked how many postcards and emails you collect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Every from-the-heart email or letter that your member of Congress is powerful! These messages are even more powerful when they are part of a collective, ongoing effort. For Climate Hope Affiliates, these messages are part of our developing and strengthening ongoing relationships with our members of Congress. We are demonstrating that people in our community care about these issues and will continue to care about these issues. As people of faith and conscience, we care about these issues when we vote, and we care about these issues between elections. Our moral commitments are an occasional or passing gesture. Our convictions run deep, and we are passionate about caring about our “common home” as Pope Francis  called it.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Here is a worksheet to help you develop your own Story of Self: </a:t>
            </a:r>
          </a:p>
          <a:p>
            <a:endParaRPr lang="en-US" dirty="0"/>
          </a:p>
          <a:p>
            <a:r>
              <a:rPr lang="en-US" dirty="0"/>
              <a:t>www.bit.ly/TellYourStoryofSelf</a:t>
            </a:r>
          </a:p>
          <a:p>
            <a:endParaRPr lang="en-US" dirty="0"/>
          </a:p>
          <a:p>
            <a:r>
              <a:rPr lang="en-US" dirty="0"/>
              <a:t>It helps to write it out in bullet points then practice saying it aloud.  Time yourself.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Climate Hope Affiliates have a calling. Our calling is to address the interconnected crises of climate change and societal injustice. We do this by developing powerful relationships of influence with our members of Congress, local media, and the community at large. We have a distinct moral message, and it’s a message that needs to reach the halls of power. Our goals today are to share with you about our current issue, support you in taking action by writing your Congress member, and invite you to join us in making a difference.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 people of faith and conscience, for us climate is about more than numbers. It is a moral issue. When one thinks of the scale of the crisis, we can justifiably call it the moral crisis of our time. It is a moral crisis with real impacts affecting people now, and these impacts do not affect everyone equally. Think of Hurricane Katrina. Think of all the petro-chemical facilities in places like Houston and Louisiana’s cancer alley. Who suffers the most is an issue of racial and economic justice. Maybe we are all in the same boat in terms of climate change affecting all of us, but activist Asah Rehman stated it well in saying, “…we may all be on the Titanic, but it’s the rich, white industrialized countries who are on the top deck, sipping their cocktails, listening to the orchestra and waiting for some technological fix to save them, whilst in the hold of the Titanic are black, brown, indigenous people, poor brown and black people from the Global South, who are already drowning, and when they try and flee, they find that the escape hatch is bolted.”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Ask an audience member to read the quote.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[Paraphrase and expand upon this slide with your own words as you highlight climate targets like 2030 emissions reductions and EPA rules on power plants, methane, vehicles, and toxic pollution.]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your own words summarize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White House, Congress, some states, and industry groups are trying to dismantle the key institutional safeguards that protect us. Don’t get fooled by rhetoric that would have us believe that the EPA is about imposing bureaucratic “rules and regulations” that diminish our freedoms. What we are talking about our the protections that keep us and our environment safe and healthy.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You have probably heard it said that “Congress holds the power of the purse.” In the past year, many of the key battles over the environment have revolved around how federal tax dollars are allocated. Last year, the Trump administration proposed cutting the EPA’s budget by 55%, while the House proposed a 23% cut and the Senate proposed a 5% cut. In February of this year, Trump signed into law an Appropriations package passed by an overwhelming bipartisan majority in Congress. Can any of you guess by what percentage they cut the EPA budget by? In a victory for advocates, the appropriations package cut EPA funding by 3.5% with one analyst stating that it might be even less in practice. One reporter described the bill as “a congressional rebuke” of Trump. With the EPA’s recent repeal of the endangerment finding that previously had established the agency’s mandate to reduce greenhouse gas emissions, the battle over the future of the EPA continues. At the end of my presentation, we are going to do an action, so that you can be an active participant in determining what is going to happen to the EPA.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grpSp>
        <p:nvGrpSpPr>
          <p:cNvPr id="9" name="Group 9"/>
          <p:cNvGrpSpPr/>
          <p:nvPr/>
        </p:nvGrpSpPr>
        <p:grpSpPr>
          <a:xfrm>
            <a:off x="6293064" y="2029987"/>
            <a:ext cx="5701872" cy="3890954"/>
            <a:chOff x="0" y="0"/>
            <a:chExt cx="1352869" cy="923197"/>
          </a:xfrm>
        </p:grpSpPr>
        <p:sp>
          <p:nvSpPr>
            <p:cNvPr id="10" name="Freeform 10"/>
            <p:cNvSpPr/>
            <p:nvPr/>
          </p:nvSpPr>
          <p:spPr>
            <a:xfrm>
              <a:off x="0" y="0"/>
              <a:ext cx="1352869" cy="923197"/>
            </a:xfrm>
            <a:custGeom>
              <a:avLst/>
              <a:gdLst/>
              <a:ahLst/>
              <a:cxnLst/>
              <a:rect l="l" t="t" r="r" b="b"/>
              <a:pathLst>
                <a:path w="1352869" h="923197">
                  <a:moveTo>
                    <a:pt x="0" y="0"/>
                  </a:moveTo>
                  <a:lnTo>
                    <a:pt x="1352869" y="0"/>
                  </a:lnTo>
                  <a:lnTo>
                    <a:pt x="1352869" y="923197"/>
                  </a:lnTo>
                  <a:lnTo>
                    <a:pt x="0" y="923197"/>
                  </a:lnTo>
                  <a:close/>
                </a:path>
              </a:pathLst>
            </a:custGeom>
            <a:solidFill>
              <a:srgbClr val="000000">
                <a:alpha val="0"/>
              </a:srgbClr>
            </a:solidFill>
            <a:ln w="38100" cap="sq">
              <a:solidFill>
                <a:srgbClr val="083878"/>
              </a:solidFill>
              <a:prstDash val="solid"/>
              <a:miter/>
            </a:ln>
          </p:spPr>
          <p:txBody>
            <a:bodyPr/>
            <a:lstStyle/>
            <a:p>
              <a:endParaRPr lang="en-US"/>
            </a:p>
          </p:txBody>
        </p:sp>
        <p:sp>
          <p:nvSpPr>
            <p:cNvPr id="11" name="TextBox 11"/>
            <p:cNvSpPr txBox="1"/>
            <p:nvPr/>
          </p:nvSpPr>
          <p:spPr>
            <a:xfrm>
              <a:off x="0" y="-28575"/>
              <a:ext cx="1352869" cy="951772"/>
            </a:xfrm>
            <a:prstGeom prst="rect">
              <a:avLst/>
            </a:prstGeom>
          </p:spPr>
          <p:txBody>
            <a:bodyPr lIns="56390" tIns="56390" rIns="56390" bIns="56390" rtlCol="0" anchor="ctr"/>
            <a:lstStyle/>
            <a:p>
              <a:pPr algn="ctr">
                <a:lnSpc>
                  <a:spcPts val="1960"/>
                </a:lnSpc>
              </a:pPr>
              <a:endParaRPr/>
            </a:p>
          </p:txBody>
        </p:sp>
      </p:grpSp>
      <p:sp>
        <p:nvSpPr>
          <p:cNvPr id="12" name="TextBox 12"/>
          <p:cNvSpPr txBox="1"/>
          <p:nvPr/>
        </p:nvSpPr>
        <p:spPr>
          <a:xfrm>
            <a:off x="6446113" y="2630062"/>
            <a:ext cx="5395775" cy="3290879"/>
          </a:xfrm>
          <a:prstGeom prst="rect">
            <a:avLst/>
          </a:prstGeom>
        </p:spPr>
        <p:txBody>
          <a:bodyPr lIns="0" tIns="0" rIns="0" bIns="0" rtlCol="0" anchor="t">
            <a:spAutoFit/>
          </a:bodyPr>
          <a:lstStyle/>
          <a:p>
            <a:pPr algn="ctr">
              <a:lnSpc>
                <a:spcPts val="4607"/>
              </a:lnSpc>
            </a:pPr>
            <a:r>
              <a:rPr lang="en-US" sz="9214" spc="-55">
                <a:solidFill>
                  <a:srgbClr val="083878"/>
                </a:solidFill>
                <a:latin typeface="Georgia Pro"/>
                <a:ea typeface="Georgia Pro"/>
                <a:cs typeface="Georgia Pro"/>
                <a:sym typeface="Georgia Pro"/>
              </a:rPr>
              <a:t>CLIMATE</a:t>
            </a:r>
          </a:p>
          <a:p>
            <a:pPr algn="ctr">
              <a:lnSpc>
                <a:spcPts val="5190"/>
              </a:lnSpc>
            </a:pPr>
            <a:endParaRPr lang="en-US" sz="9214" spc="-55">
              <a:solidFill>
                <a:srgbClr val="083878"/>
              </a:solidFill>
              <a:latin typeface="Georgia Pro"/>
              <a:ea typeface="Georgia Pro"/>
              <a:cs typeface="Georgia Pro"/>
              <a:sym typeface="Georgia Pro"/>
            </a:endParaRPr>
          </a:p>
          <a:p>
            <a:pPr algn="ctr">
              <a:lnSpc>
                <a:spcPts val="6299"/>
              </a:lnSpc>
            </a:pPr>
            <a:endParaRPr lang="en-US" sz="9214" spc="-55">
              <a:solidFill>
                <a:srgbClr val="083878"/>
              </a:solidFill>
              <a:latin typeface="Georgia Pro"/>
              <a:ea typeface="Georgia Pro"/>
              <a:cs typeface="Georgia Pro"/>
              <a:sym typeface="Georgia Pro"/>
            </a:endParaRPr>
          </a:p>
          <a:p>
            <a:pPr algn="ctr">
              <a:lnSpc>
                <a:spcPts val="5190"/>
              </a:lnSpc>
            </a:pPr>
            <a:endParaRPr lang="en-US" sz="9214" spc="-55">
              <a:solidFill>
                <a:srgbClr val="083878"/>
              </a:solidFill>
              <a:latin typeface="Georgia Pro"/>
              <a:ea typeface="Georgia Pro"/>
              <a:cs typeface="Georgia Pro"/>
              <a:sym typeface="Georgia Pro"/>
            </a:endParaRPr>
          </a:p>
          <a:p>
            <a:pPr algn="ctr">
              <a:lnSpc>
                <a:spcPts val="3718"/>
              </a:lnSpc>
            </a:pPr>
            <a:r>
              <a:rPr lang="en-US" sz="7437" spc="-44">
                <a:solidFill>
                  <a:srgbClr val="083878"/>
                </a:solidFill>
                <a:latin typeface="Georgia Pro"/>
                <a:ea typeface="Georgia Pro"/>
                <a:cs typeface="Georgia Pro"/>
                <a:sym typeface="Georgia Pro"/>
              </a:rPr>
              <a:t>AFFILIATES</a:t>
            </a:r>
          </a:p>
        </p:txBody>
      </p:sp>
      <p:sp>
        <p:nvSpPr>
          <p:cNvPr id="13" name="TextBox 13"/>
          <p:cNvSpPr txBox="1"/>
          <p:nvPr/>
        </p:nvSpPr>
        <p:spPr>
          <a:xfrm>
            <a:off x="5664357" y="3995773"/>
            <a:ext cx="6959286" cy="1074882"/>
          </a:xfrm>
          <a:prstGeom prst="rect">
            <a:avLst/>
          </a:prstGeom>
        </p:spPr>
        <p:txBody>
          <a:bodyPr lIns="0" tIns="0" rIns="0" bIns="0" rtlCol="0" anchor="t">
            <a:spAutoFit/>
          </a:bodyPr>
          <a:lstStyle/>
          <a:p>
            <a:pPr algn="ctr">
              <a:lnSpc>
                <a:spcPts val="6299"/>
              </a:lnSpc>
            </a:pPr>
            <a:r>
              <a:rPr lang="en-US" sz="12599" spc="1789">
                <a:solidFill>
                  <a:srgbClr val="DA291C"/>
                </a:solidFill>
                <a:latin typeface="Georgia Pro"/>
                <a:ea typeface="Georgia Pro"/>
                <a:cs typeface="Georgia Pro"/>
                <a:sym typeface="Georgia Pro"/>
              </a:rPr>
              <a:t>H</a:t>
            </a:r>
            <a:r>
              <a:rPr lang="en-US" sz="12599" spc="1789">
                <a:solidFill>
                  <a:srgbClr val="009444"/>
                </a:solidFill>
                <a:latin typeface="Georgia Pro"/>
                <a:ea typeface="Georgia Pro"/>
                <a:cs typeface="Georgia Pro"/>
                <a:sym typeface="Georgia Pro"/>
              </a:rPr>
              <a:t>O</a:t>
            </a:r>
            <a:r>
              <a:rPr lang="en-US" sz="12599" spc="1789">
                <a:solidFill>
                  <a:srgbClr val="1C75BC"/>
                </a:solidFill>
                <a:latin typeface="Georgia Pro"/>
                <a:ea typeface="Georgia Pro"/>
                <a:cs typeface="Georgia Pro"/>
                <a:sym typeface="Georgia Pro"/>
              </a:rPr>
              <a:t>P</a:t>
            </a:r>
            <a:r>
              <a:rPr lang="en-US" sz="12599" spc="1789">
                <a:solidFill>
                  <a:srgbClr val="84329B"/>
                </a:solidFill>
                <a:latin typeface="Georgia Pro"/>
                <a:ea typeface="Georgia Pro"/>
                <a:cs typeface="Georgia Pro"/>
                <a:sym typeface="Georgia Pro"/>
              </a:rPr>
              <a:t>E</a:t>
            </a:r>
          </a:p>
        </p:txBody>
      </p:sp>
      <p:sp>
        <p:nvSpPr>
          <p:cNvPr id="14" name="TextBox 14"/>
          <p:cNvSpPr txBox="1"/>
          <p:nvPr/>
        </p:nvSpPr>
        <p:spPr>
          <a:xfrm>
            <a:off x="2442549" y="6491194"/>
            <a:ext cx="13402903" cy="580390"/>
          </a:xfrm>
          <a:prstGeom prst="rect">
            <a:avLst/>
          </a:prstGeom>
        </p:spPr>
        <p:txBody>
          <a:bodyPr lIns="0" tIns="0" rIns="0" bIns="0" rtlCol="0" anchor="t">
            <a:spAutoFit/>
          </a:bodyPr>
          <a:lstStyle/>
          <a:p>
            <a:pPr algn="ctr">
              <a:lnSpc>
                <a:spcPts val="4759"/>
              </a:lnSpc>
            </a:pPr>
            <a:r>
              <a:rPr lang="en-US" sz="3399" b="1">
                <a:solidFill>
                  <a:srgbClr val="083878"/>
                </a:solidFill>
                <a:latin typeface="Canva Sans 2 Bold"/>
                <a:ea typeface="Canva Sans 2 Bold"/>
                <a:cs typeface="Canva Sans 2 Bold"/>
                <a:sym typeface="Canva Sans 2 Bold"/>
              </a:rPr>
              <a:t>What’s Happening to the EPA and What YOU Can Do About It</a:t>
            </a:r>
          </a:p>
        </p:txBody>
      </p:sp>
      <p:sp>
        <p:nvSpPr>
          <p:cNvPr id="15" name="TextBox 15"/>
          <p:cNvSpPr txBox="1"/>
          <p:nvPr/>
        </p:nvSpPr>
        <p:spPr>
          <a:xfrm>
            <a:off x="1851768" y="7651362"/>
            <a:ext cx="14584465" cy="976630"/>
          </a:xfrm>
          <a:prstGeom prst="rect">
            <a:avLst/>
          </a:prstGeom>
        </p:spPr>
        <p:txBody>
          <a:bodyPr lIns="0" tIns="0" rIns="0" bIns="0" rtlCol="0" anchor="t">
            <a:spAutoFit/>
          </a:bodyPr>
          <a:lstStyle/>
          <a:p>
            <a:pPr algn="ctr">
              <a:lnSpc>
                <a:spcPts val="3919"/>
              </a:lnSpc>
            </a:pPr>
            <a:r>
              <a:rPr lang="en-US" sz="2799">
                <a:solidFill>
                  <a:srgbClr val="000000"/>
                </a:solidFill>
                <a:latin typeface="Canva Sans 2"/>
                <a:ea typeface="Canva Sans 2"/>
                <a:cs typeface="Canva Sans 2"/>
                <a:sym typeface="Canva Sans 2"/>
              </a:rPr>
              <a:t>Climate Hope Affiliates is a joint program of the United Church of Christ and Creation Justice Ministries, an organization with 39 cooperating national faith bodies.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1790226" y="170510"/>
            <a:ext cx="14707549" cy="9945980"/>
          </a:xfrm>
          <a:custGeom>
            <a:avLst/>
            <a:gdLst/>
            <a:ahLst/>
            <a:cxnLst/>
            <a:rect l="l" t="t" r="r" b="b"/>
            <a:pathLst>
              <a:path w="14707549" h="9945980">
                <a:moveTo>
                  <a:pt x="0" y="0"/>
                </a:moveTo>
                <a:lnTo>
                  <a:pt x="14707548" y="0"/>
                </a:lnTo>
                <a:lnTo>
                  <a:pt x="14707548" y="9945980"/>
                </a:lnTo>
                <a:lnTo>
                  <a:pt x="0" y="994598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2637655" y="217607"/>
            <a:ext cx="13136998" cy="1292849"/>
          </a:xfrm>
          <a:prstGeom prst="rect">
            <a:avLst/>
          </a:prstGeom>
        </p:spPr>
        <p:txBody>
          <a:bodyPr lIns="0" tIns="0" rIns="0" bIns="0" rtlCol="0" anchor="t">
            <a:spAutoFit/>
          </a:bodyPr>
          <a:lstStyle/>
          <a:p>
            <a:pPr algn="l">
              <a:lnSpc>
                <a:spcPts val="10640"/>
              </a:lnSpc>
            </a:pPr>
            <a:r>
              <a:rPr lang="en-US" sz="7600" b="1">
                <a:solidFill>
                  <a:srgbClr val="083878"/>
                </a:solidFill>
                <a:latin typeface="Canva Sans 2 Bold"/>
                <a:ea typeface="Canva Sans 2 Bold"/>
                <a:cs typeface="Canva Sans 2 Bold"/>
                <a:sym typeface="Canva Sans 2 Bold"/>
              </a:rPr>
              <a:t>Before the EPA</a:t>
            </a:r>
          </a:p>
        </p:txBody>
      </p:sp>
      <p:sp>
        <p:nvSpPr>
          <p:cNvPr id="7" name="TextBox 7"/>
          <p:cNvSpPr txBox="1"/>
          <p:nvPr/>
        </p:nvSpPr>
        <p:spPr>
          <a:xfrm>
            <a:off x="4371688" y="9191625"/>
            <a:ext cx="9877578"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2"/>
                <a:ea typeface="Canva Sans 2"/>
                <a:cs typeface="Canva Sans 2"/>
                <a:sym typeface="Canva Sans 2"/>
              </a:rPr>
              <a:t>The George Washington Bridge in Heavy Smog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1830780" y="170510"/>
            <a:ext cx="14626441" cy="9945980"/>
          </a:xfrm>
          <a:custGeom>
            <a:avLst/>
            <a:gdLst/>
            <a:ahLst/>
            <a:cxnLst/>
            <a:rect l="l" t="t" r="r" b="b"/>
            <a:pathLst>
              <a:path w="14626441" h="9945980">
                <a:moveTo>
                  <a:pt x="0" y="0"/>
                </a:moveTo>
                <a:lnTo>
                  <a:pt x="14626440" y="0"/>
                </a:lnTo>
                <a:lnTo>
                  <a:pt x="14626440" y="9945980"/>
                </a:lnTo>
                <a:lnTo>
                  <a:pt x="0" y="994598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4371688" y="9191625"/>
            <a:ext cx="9877578"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2"/>
                <a:ea typeface="Canva Sans 2"/>
                <a:cs typeface="Canva Sans 2"/>
                <a:sym typeface="Canva Sans 2"/>
              </a:rPr>
              <a:t>A clearcut forest beside Detroit Lake in Oregon</a:t>
            </a:r>
          </a:p>
        </p:txBody>
      </p:sp>
      <p:sp>
        <p:nvSpPr>
          <p:cNvPr id="7" name="TextBox 7"/>
          <p:cNvSpPr txBox="1"/>
          <p:nvPr/>
        </p:nvSpPr>
        <p:spPr>
          <a:xfrm>
            <a:off x="2637655" y="217607"/>
            <a:ext cx="13136998" cy="1292849"/>
          </a:xfrm>
          <a:prstGeom prst="rect">
            <a:avLst/>
          </a:prstGeom>
        </p:spPr>
        <p:txBody>
          <a:bodyPr lIns="0" tIns="0" rIns="0" bIns="0" rtlCol="0" anchor="t">
            <a:spAutoFit/>
          </a:bodyPr>
          <a:lstStyle/>
          <a:p>
            <a:pPr algn="l">
              <a:lnSpc>
                <a:spcPts val="10640"/>
              </a:lnSpc>
            </a:pPr>
            <a:r>
              <a:rPr lang="en-US" sz="7600" b="1">
                <a:solidFill>
                  <a:srgbClr val="083878"/>
                </a:solidFill>
                <a:latin typeface="Canva Sans 2 Bold"/>
                <a:ea typeface="Canva Sans 2 Bold"/>
                <a:cs typeface="Canva Sans 2 Bold"/>
                <a:sym typeface="Canva Sans 2 Bold"/>
              </a:rPr>
              <a:t>Before the EPA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2513347" y="170510"/>
            <a:ext cx="13261306" cy="9945980"/>
          </a:xfrm>
          <a:custGeom>
            <a:avLst/>
            <a:gdLst/>
            <a:ahLst/>
            <a:cxnLst/>
            <a:rect l="l" t="t" r="r" b="b"/>
            <a:pathLst>
              <a:path w="13261306" h="9945980">
                <a:moveTo>
                  <a:pt x="0" y="0"/>
                </a:moveTo>
                <a:lnTo>
                  <a:pt x="13261306" y="0"/>
                </a:lnTo>
                <a:lnTo>
                  <a:pt x="13261306" y="9945980"/>
                </a:lnTo>
                <a:lnTo>
                  <a:pt x="0" y="994598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2637655" y="217607"/>
            <a:ext cx="13136998" cy="1292849"/>
          </a:xfrm>
          <a:prstGeom prst="rect">
            <a:avLst/>
          </a:prstGeom>
        </p:spPr>
        <p:txBody>
          <a:bodyPr lIns="0" tIns="0" rIns="0" bIns="0" rtlCol="0" anchor="t">
            <a:spAutoFit/>
          </a:bodyPr>
          <a:lstStyle/>
          <a:p>
            <a:pPr algn="l">
              <a:lnSpc>
                <a:spcPts val="10640"/>
              </a:lnSpc>
            </a:pPr>
            <a:r>
              <a:rPr lang="en-US" sz="7600" b="1">
                <a:solidFill>
                  <a:srgbClr val="083878"/>
                </a:solidFill>
                <a:latin typeface="Canva Sans 2 Bold"/>
                <a:ea typeface="Canva Sans 2 Bold"/>
                <a:cs typeface="Canva Sans 2 Bold"/>
                <a:sym typeface="Canva Sans 2 Bold"/>
              </a:rPr>
              <a:t>Before the EPA</a:t>
            </a:r>
          </a:p>
        </p:txBody>
      </p:sp>
      <p:sp>
        <p:nvSpPr>
          <p:cNvPr id="7" name="TextBox 7"/>
          <p:cNvSpPr txBox="1"/>
          <p:nvPr/>
        </p:nvSpPr>
        <p:spPr>
          <a:xfrm>
            <a:off x="4371688" y="9191625"/>
            <a:ext cx="9877578"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2"/>
                <a:ea typeface="Canva Sans 2"/>
                <a:cs typeface="Canva Sans 2"/>
                <a:sym typeface="Canva Sans 2"/>
              </a:rPr>
              <a:t>Statue of Liberty surrounded by oil slick.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319781" y="628967"/>
            <a:ext cx="17544830" cy="1292849"/>
          </a:xfrm>
          <a:prstGeom prst="rect">
            <a:avLst/>
          </a:prstGeom>
        </p:spPr>
        <p:txBody>
          <a:bodyPr lIns="0" tIns="0" rIns="0" bIns="0" rtlCol="0" anchor="t">
            <a:spAutoFit/>
          </a:bodyPr>
          <a:lstStyle/>
          <a:p>
            <a:pPr algn="ctr">
              <a:lnSpc>
                <a:spcPts val="10640"/>
              </a:lnSpc>
            </a:pPr>
            <a:r>
              <a:rPr lang="en-US" sz="7600" b="1">
                <a:solidFill>
                  <a:srgbClr val="083878"/>
                </a:solidFill>
                <a:latin typeface="Canva Sans 2 Bold"/>
                <a:ea typeface="Canva Sans 2 Bold"/>
                <a:cs typeface="Canva Sans 2 Bold"/>
                <a:sym typeface="Canva Sans 2 Bold"/>
              </a:rPr>
              <a:t>(Some) Bipartisan Resistance</a:t>
            </a:r>
          </a:p>
        </p:txBody>
      </p:sp>
      <p:sp>
        <p:nvSpPr>
          <p:cNvPr id="10" name="TextBox 10"/>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1" name="TextBox 11"/>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grpSp>
        <p:nvGrpSpPr>
          <p:cNvPr id="12" name="Group 12"/>
          <p:cNvGrpSpPr/>
          <p:nvPr/>
        </p:nvGrpSpPr>
        <p:grpSpPr>
          <a:xfrm>
            <a:off x="1149982" y="2473162"/>
            <a:ext cx="7427083" cy="3032904"/>
            <a:chOff x="0" y="0"/>
            <a:chExt cx="9902777" cy="4043872"/>
          </a:xfrm>
        </p:grpSpPr>
        <p:grpSp>
          <p:nvGrpSpPr>
            <p:cNvPr id="13" name="Group 13"/>
            <p:cNvGrpSpPr/>
            <p:nvPr/>
          </p:nvGrpSpPr>
          <p:grpSpPr>
            <a:xfrm>
              <a:off x="0" y="0"/>
              <a:ext cx="9902777" cy="4043872"/>
              <a:chOff x="0" y="0"/>
              <a:chExt cx="1568465" cy="640494"/>
            </a:xfrm>
          </p:grpSpPr>
          <p:sp>
            <p:nvSpPr>
              <p:cNvPr id="14" name="Freeform 14"/>
              <p:cNvSpPr/>
              <p:nvPr/>
            </p:nvSpPr>
            <p:spPr>
              <a:xfrm>
                <a:off x="0" y="0"/>
                <a:ext cx="1568465" cy="640494"/>
              </a:xfrm>
              <a:custGeom>
                <a:avLst/>
                <a:gdLst/>
                <a:ahLst/>
                <a:cxnLst/>
                <a:rect l="l" t="t" r="r" b="b"/>
                <a:pathLst>
                  <a:path w="1568465" h="640494">
                    <a:moveTo>
                      <a:pt x="0" y="0"/>
                    </a:moveTo>
                    <a:lnTo>
                      <a:pt x="1568465" y="0"/>
                    </a:lnTo>
                    <a:lnTo>
                      <a:pt x="1568465" y="640494"/>
                    </a:lnTo>
                    <a:lnTo>
                      <a:pt x="0" y="640494"/>
                    </a:lnTo>
                    <a:close/>
                  </a:path>
                </a:pathLst>
              </a:custGeom>
              <a:solidFill>
                <a:srgbClr val="083878"/>
              </a:solidFill>
              <a:ln w="66675" cap="sq">
                <a:solidFill>
                  <a:srgbClr val="547FAF"/>
                </a:solidFill>
                <a:prstDash val="solid"/>
                <a:miter/>
              </a:ln>
            </p:spPr>
            <p:txBody>
              <a:bodyPr/>
              <a:lstStyle/>
              <a:p>
                <a:endParaRPr lang="en-US"/>
              </a:p>
            </p:txBody>
          </p:sp>
          <p:sp>
            <p:nvSpPr>
              <p:cNvPr id="15" name="TextBox 15"/>
              <p:cNvSpPr txBox="1"/>
              <p:nvPr/>
            </p:nvSpPr>
            <p:spPr>
              <a:xfrm>
                <a:off x="0" y="-28575"/>
                <a:ext cx="1568465" cy="669069"/>
              </a:xfrm>
              <a:prstGeom prst="rect">
                <a:avLst/>
              </a:prstGeom>
            </p:spPr>
            <p:txBody>
              <a:bodyPr lIns="50800" tIns="50800" rIns="50800" bIns="50800" rtlCol="0" anchor="ctr"/>
              <a:lstStyle/>
              <a:p>
                <a:pPr algn="ctr">
                  <a:lnSpc>
                    <a:spcPts val="1959"/>
                  </a:lnSpc>
                </a:pPr>
                <a:endParaRPr/>
              </a:p>
            </p:txBody>
          </p:sp>
        </p:grpSp>
        <p:sp>
          <p:nvSpPr>
            <p:cNvPr id="16" name="Freeform 16"/>
            <p:cNvSpPr/>
            <p:nvPr/>
          </p:nvSpPr>
          <p:spPr>
            <a:xfrm>
              <a:off x="75636" y="156129"/>
              <a:ext cx="9751504" cy="3822912"/>
            </a:xfrm>
            <a:custGeom>
              <a:avLst/>
              <a:gdLst/>
              <a:ahLst/>
              <a:cxnLst/>
              <a:rect l="l" t="t" r="r" b="b"/>
              <a:pathLst>
                <a:path w="9751504" h="3822912">
                  <a:moveTo>
                    <a:pt x="0" y="0"/>
                  </a:moveTo>
                  <a:lnTo>
                    <a:pt x="9751505" y="0"/>
                  </a:lnTo>
                  <a:lnTo>
                    <a:pt x="9751505" y="3822912"/>
                  </a:lnTo>
                  <a:lnTo>
                    <a:pt x="0" y="3822912"/>
                  </a:lnTo>
                  <a:lnTo>
                    <a:pt x="0" y="0"/>
                  </a:lnTo>
                  <a:close/>
                </a:path>
              </a:pathLst>
            </a:custGeom>
            <a:blipFill>
              <a:blip r:embed="rId3"/>
              <a:stretch>
                <a:fillRect t="-176510"/>
              </a:stretch>
            </a:blipFill>
          </p:spPr>
          <p:txBody>
            <a:bodyPr/>
            <a:lstStyle/>
            <a:p>
              <a:endParaRPr lang="en-US"/>
            </a:p>
          </p:txBody>
        </p:sp>
        <p:sp>
          <p:nvSpPr>
            <p:cNvPr id="17" name="Freeform 17"/>
            <p:cNvSpPr/>
            <p:nvPr/>
          </p:nvSpPr>
          <p:spPr>
            <a:xfrm>
              <a:off x="75636" y="64831"/>
              <a:ext cx="9751504" cy="819343"/>
            </a:xfrm>
            <a:custGeom>
              <a:avLst/>
              <a:gdLst/>
              <a:ahLst/>
              <a:cxnLst/>
              <a:rect l="l" t="t" r="r" b="b"/>
              <a:pathLst>
                <a:path w="9751504" h="819343">
                  <a:moveTo>
                    <a:pt x="0" y="0"/>
                  </a:moveTo>
                  <a:lnTo>
                    <a:pt x="9751505" y="0"/>
                  </a:lnTo>
                  <a:lnTo>
                    <a:pt x="9751505" y="819343"/>
                  </a:lnTo>
                  <a:lnTo>
                    <a:pt x="0" y="819343"/>
                  </a:lnTo>
                  <a:lnTo>
                    <a:pt x="0" y="0"/>
                  </a:lnTo>
                  <a:close/>
                </a:path>
              </a:pathLst>
            </a:custGeom>
            <a:blipFill>
              <a:blip r:embed="rId3"/>
              <a:stretch>
                <a:fillRect t="-7433" b="-1182714"/>
              </a:stretch>
            </a:blipFill>
          </p:spPr>
          <p:txBody>
            <a:bodyPr/>
            <a:lstStyle/>
            <a:p>
              <a:endParaRPr lang="en-US"/>
            </a:p>
          </p:txBody>
        </p:sp>
      </p:grpSp>
      <p:grpSp>
        <p:nvGrpSpPr>
          <p:cNvPr id="18" name="Group 18"/>
          <p:cNvGrpSpPr/>
          <p:nvPr/>
        </p:nvGrpSpPr>
        <p:grpSpPr>
          <a:xfrm>
            <a:off x="5358832" y="6057411"/>
            <a:ext cx="7570336" cy="3707439"/>
            <a:chOff x="0" y="0"/>
            <a:chExt cx="10093782" cy="4943253"/>
          </a:xfrm>
        </p:grpSpPr>
        <p:grpSp>
          <p:nvGrpSpPr>
            <p:cNvPr id="19" name="Group 19"/>
            <p:cNvGrpSpPr/>
            <p:nvPr/>
          </p:nvGrpSpPr>
          <p:grpSpPr>
            <a:xfrm>
              <a:off x="0" y="0"/>
              <a:ext cx="10093782" cy="4943253"/>
              <a:chOff x="0" y="0"/>
              <a:chExt cx="1993833" cy="976445"/>
            </a:xfrm>
          </p:grpSpPr>
          <p:sp>
            <p:nvSpPr>
              <p:cNvPr id="20" name="Freeform 20"/>
              <p:cNvSpPr/>
              <p:nvPr/>
            </p:nvSpPr>
            <p:spPr>
              <a:xfrm>
                <a:off x="0" y="0"/>
                <a:ext cx="1993834" cy="976445"/>
              </a:xfrm>
              <a:custGeom>
                <a:avLst/>
                <a:gdLst/>
                <a:ahLst/>
                <a:cxnLst/>
                <a:rect l="l" t="t" r="r" b="b"/>
                <a:pathLst>
                  <a:path w="1993834" h="976445">
                    <a:moveTo>
                      <a:pt x="0" y="0"/>
                    </a:moveTo>
                    <a:lnTo>
                      <a:pt x="1993834" y="0"/>
                    </a:lnTo>
                    <a:lnTo>
                      <a:pt x="1993834" y="976445"/>
                    </a:lnTo>
                    <a:lnTo>
                      <a:pt x="0" y="976445"/>
                    </a:lnTo>
                    <a:close/>
                  </a:path>
                </a:pathLst>
              </a:custGeom>
              <a:solidFill>
                <a:srgbClr val="083878"/>
              </a:solidFill>
              <a:ln w="66675" cap="sq">
                <a:solidFill>
                  <a:srgbClr val="547FAF"/>
                </a:solidFill>
                <a:prstDash val="solid"/>
                <a:miter/>
              </a:ln>
            </p:spPr>
            <p:txBody>
              <a:bodyPr/>
              <a:lstStyle/>
              <a:p>
                <a:endParaRPr lang="en-US"/>
              </a:p>
            </p:txBody>
          </p:sp>
          <p:sp>
            <p:nvSpPr>
              <p:cNvPr id="21" name="TextBox 21"/>
              <p:cNvSpPr txBox="1"/>
              <p:nvPr/>
            </p:nvSpPr>
            <p:spPr>
              <a:xfrm>
                <a:off x="0" y="-28575"/>
                <a:ext cx="1993833" cy="1005020"/>
              </a:xfrm>
              <a:prstGeom prst="rect">
                <a:avLst/>
              </a:prstGeom>
            </p:spPr>
            <p:txBody>
              <a:bodyPr lIns="50800" tIns="50800" rIns="50800" bIns="50800" rtlCol="0" anchor="ctr"/>
              <a:lstStyle/>
              <a:p>
                <a:pPr algn="ctr">
                  <a:lnSpc>
                    <a:spcPts val="1960"/>
                  </a:lnSpc>
                </a:pPr>
                <a:endParaRPr/>
              </a:p>
            </p:txBody>
          </p:sp>
        </p:grpSp>
        <p:sp>
          <p:nvSpPr>
            <p:cNvPr id="22" name="Freeform 22"/>
            <p:cNvSpPr/>
            <p:nvPr/>
          </p:nvSpPr>
          <p:spPr>
            <a:xfrm>
              <a:off x="81363" y="1393335"/>
              <a:ext cx="9931057" cy="3488895"/>
            </a:xfrm>
            <a:custGeom>
              <a:avLst/>
              <a:gdLst/>
              <a:ahLst/>
              <a:cxnLst/>
              <a:rect l="l" t="t" r="r" b="b"/>
              <a:pathLst>
                <a:path w="9931057" h="3488895">
                  <a:moveTo>
                    <a:pt x="0" y="0"/>
                  </a:moveTo>
                  <a:lnTo>
                    <a:pt x="9931056" y="0"/>
                  </a:lnTo>
                  <a:lnTo>
                    <a:pt x="9931056" y="3488896"/>
                  </a:lnTo>
                  <a:lnTo>
                    <a:pt x="0" y="3488896"/>
                  </a:lnTo>
                  <a:lnTo>
                    <a:pt x="0" y="0"/>
                  </a:lnTo>
                  <a:close/>
                </a:path>
              </a:pathLst>
            </a:custGeom>
            <a:blipFill>
              <a:blip r:embed="rId4"/>
              <a:stretch>
                <a:fillRect t="-132343"/>
              </a:stretch>
            </a:blipFill>
          </p:spPr>
          <p:txBody>
            <a:bodyPr/>
            <a:lstStyle/>
            <a:p>
              <a:endParaRPr lang="en-US"/>
            </a:p>
          </p:txBody>
        </p:sp>
        <p:sp>
          <p:nvSpPr>
            <p:cNvPr id="23" name="Freeform 23"/>
            <p:cNvSpPr/>
            <p:nvPr/>
          </p:nvSpPr>
          <p:spPr>
            <a:xfrm>
              <a:off x="81363" y="61022"/>
              <a:ext cx="9931057" cy="1536192"/>
            </a:xfrm>
            <a:custGeom>
              <a:avLst/>
              <a:gdLst/>
              <a:ahLst/>
              <a:cxnLst/>
              <a:rect l="l" t="t" r="r" b="b"/>
              <a:pathLst>
                <a:path w="9931057" h="1536192">
                  <a:moveTo>
                    <a:pt x="0" y="0"/>
                  </a:moveTo>
                  <a:lnTo>
                    <a:pt x="9931056" y="0"/>
                  </a:lnTo>
                  <a:lnTo>
                    <a:pt x="9931056" y="1536192"/>
                  </a:lnTo>
                  <a:lnTo>
                    <a:pt x="0" y="1536192"/>
                  </a:lnTo>
                  <a:lnTo>
                    <a:pt x="0" y="0"/>
                  </a:lnTo>
                  <a:close/>
                </a:path>
              </a:pathLst>
            </a:custGeom>
            <a:blipFill>
              <a:blip r:embed="rId4"/>
              <a:stretch>
                <a:fillRect b="-427682"/>
              </a:stretch>
            </a:blipFill>
          </p:spPr>
          <p:txBody>
            <a:bodyPr/>
            <a:lstStyle/>
            <a:p>
              <a:endParaRPr lang="en-US"/>
            </a:p>
          </p:txBody>
        </p:sp>
      </p:grpSp>
      <p:grpSp>
        <p:nvGrpSpPr>
          <p:cNvPr id="24" name="Group 24"/>
          <p:cNvGrpSpPr/>
          <p:nvPr/>
        </p:nvGrpSpPr>
        <p:grpSpPr>
          <a:xfrm>
            <a:off x="9930459" y="2721662"/>
            <a:ext cx="7158341" cy="2535904"/>
            <a:chOff x="0" y="0"/>
            <a:chExt cx="9544455" cy="3381205"/>
          </a:xfrm>
        </p:grpSpPr>
        <p:grpSp>
          <p:nvGrpSpPr>
            <p:cNvPr id="25" name="Group 25"/>
            <p:cNvGrpSpPr/>
            <p:nvPr/>
          </p:nvGrpSpPr>
          <p:grpSpPr>
            <a:xfrm>
              <a:off x="0" y="0"/>
              <a:ext cx="9544455" cy="3381205"/>
              <a:chOff x="0" y="0"/>
              <a:chExt cx="2020434" cy="715756"/>
            </a:xfrm>
          </p:grpSpPr>
          <p:sp>
            <p:nvSpPr>
              <p:cNvPr id="26" name="Freeform 26"/>
              <p:cNvSpPr/>
              <p:nvPr/>
            </p:nvSpPr>
            <p:spPr>
              <a:xfrm>
                <a:off x="0" y="0"/>
                <a:ext cx="2020434" cy="715756"/>
              </a:xfrm>
              <a:custGeom>
                <a:avLst/>
                <a:gdLst/>
                <a:ahLst/>
                <a:cxnLst/>
                <a:rect l="l" t="t" r="r" b="b"/>
                <a:pathLst>
                  <a:path w="2020434" h="715756">
                    <a:moveTo>
                      <a:pt x="0" y="0"/>
                    </a:moveTo>
                    <a:lnTo>
                      <a:pt x="2020434" y="0"/>
                    </a:lnTo>
                    <a:lnTo>
                      <a:pt x="2020434" y="715756"/>
                    </a:lnTo>
                    <a:lnTo>
                      <a:pt x="0" y="715756"/>
                    </a:lnTo>
                    <a:close/>
                  </a:path>
                </a:pathLst>
              </a:custGeom>
              <a:solidFill>
                <a:srgbClr val="083878"/>
              </a:solidFill>
              <a:ln w="66675" cap="sq">
                <a:solidFill>
                  <a:srgbClr val="547FAF"/>
                </a:solidFill>
                <a:prstDash val="solid"/>
                <a:miter/>
              </a:ln>
            </p:spPr>
            <p:txBody>
              <a:bodyPr/>
              <a:lstStyle/>
              <a:p>
                <a:endParaRPr lang="en-US"/>
              </a:p>
            </p:txBody>
          </p:sp>
          <p:sp>
            <p:nvSpPr>
              <p:cNvPr id="27" name="TextBox 27"/>
              <p:cNvSpPr txBox="1"/>
              <p:nvPr/>
            </p:nvSpPr>
            <p:spPr>
              <a:xfrm>
                <a:off x="0" y="-28575"/>
                <a:ext cx="2020434" cy="744331"/>
              </a:xfrm>
              <a:prstGeom prst="rect">
                <a:avLst/>
              </a:prstGeom>
            </p:spPr>
            <p:txBody>
              <a:bodyPr lIns="50800" tIns="50800" rIns="50800" bIns="50800" rtlCol="0" anchor="ctr"/>
              <a:lstStyle/>
              <a:p>
                <a:pPr algn="ctr">
                  <a:lnSpc>
                    <a:spcPts val="1960"/>
                  </a:lnSpc>
                </a:pPr>
                <a:endParaRPr/>
              </a:p>
            </p:txBody>
          </p:sp>
        </p:grpSp>
        <p:sp>
          <p:nvSpPr>
            <p:cNvPr id="28" name="Freeform 28"/>
            <p:cNvSpPr/>
            <p:nvPr/>
          </p:nvSpPr>
          <p:spPr>
            <a:xfrm>
              <a:off x="53480" y="583099"/>
              <a:ext cx="5564158" cy="543093"/>
            </a:xfrm>
            <a:custGeom>
              <a:avLst/>
              <a:gdLst/>
              <a:ahLst/>
              <a:cxnLst/>
              <a:rect l="l" t="t" r="r" b="b"/>
              <a:pathLst>
                <a:path w="5564158" h="543093">
                  <a:moveTo>
                    <a:pt x="0" y="0"/>
                  </a:moveTo>
                  <a:lnTo>
                    <a:pt x="5564157" y="0"/>
                  </a:lnTo>
                  <a:lnTo>
                    <a:pt x="5564157" y="543094"/>
                  </a:lnTo>
                  <a:lnTo>
                    <a:pt x="0" y="543094"/>
                  </a:lnTo>
                  <a:lnTo>
                    <a:pt x="0" y="0"/>
                  </a:lnTo>
                  <a:close/>
                </a:path>
              </a:pathLst>
            </a:custGeom>
            <a:blipFill>
              <a:blip r:embed="rId5"/>
              <a:stretch>
                <a:fillRect l="-37470" t="-270915" r="-32141" b="-1014923"/>
              </a:stretch>
            </a:blipFill>
          </p:spPr>
          <p:txBody>
            <a:bodyPr/>
            <a:lstStyle/>
            <a:p>
              <a:endParaRPr lang="en-US"/>
            </a:p>
          </p:txBody>
        </p:sp>
        <p:sp>
          <p:nvSpPr>
            <p:cNvPr id="29" name="Freeform 29"/>
            <p:cNvSpPr/>
            <p:nvPr/>
          </p:nvSpPr>
          <p:spPr>
            <a:xfrm>
              <a:off x="53480" y="1049958"/>
              <a:ext cx="9437496" cy="2270127"/>
            </a:xfrm>
            <a:custGeom>
              <a:avLst/>
              <a:gdLst/>
              <a:ahLst/>
              <a:cxnLst/>
              <a:rect l="l" t="t" r="r" b="b"/>
              <a:pathLst>
                <a:path w="9437496" h="2270127">
                  <a:moveTo>
                    <a:pt x="0" y="0"/>
                  </a:moveTo>
                  <a:lnTo>
                    <a:pt x="9437496" y="0"/>
                  </a:lnTo>
                  <a:lnTo>
                    <a:pt x="9437496" y="2270127"/>
                  </a:lnTo>
                  <a:lnTo>
                    <a:pt x="0" y="2270127"/>
                  </a:lnTo>
                  <a:lnTo>
                    <a:pt x="0" y="0"/>
                  </a:lnTo>
                  <a:close/>
                </a:path>
              </a:pathLst>
            </a:custGeom>
            <a:blipFill>
              <a:blip r:embed="rId5"/>
              <a:stretch>
                <a:fillRect t="-231541"/>
              </a:stretch>
            </a:blipFill>
          </p:spPr>
          <p:txBody>
            <a:bodyPr/>
            <a:lstStyle/>
            <a:p>
              <a:endParaRPr lang="en-US"/>
            </a:p>
          </p:txBody>
        </p:sp>
        <p:sp>
          <p:nvSpPr>
            <p:cNvPr id="30" name="Freeform 30"/>
            <p:cNvSpPr/>
            <p:nvPr/>
          </p:nvSpPr>
          <p:spPr>
            <a:xfrm>
              <a:off x="3926818" y="583099"/>
              <a:ext cx="5564158" cy="543093"/>
            </a:xfrm>
            <a:custGeom>
              <a:avLst/>
              <a:gdLst/>
              <a:ahLst/>
              <a:cxnLst/>
              <a:rect l="l" t="t" r="r" b="b"/>
              <a:pathLst>
                <a:path w="5564158" h="543093">
                  <a:moveTo>
                    <a:pt x="0" y="0"/>
                  </a:moveTo>
                  <a:lnTo>
                    <a:pt x="5564158" y="0"/>
                  </a:lnTo>
                  <a:lnTo>
                    <a:pt x="5564158" y="543094"/>
                  </a:lnTo>
                  <a:lnTo>
                    <a:pt x="0" y="543094"/>
                  </a:lnTo>
                  <a:lnTo>
                    <a:pt x="0" y="0"/>
                  </a:lnTo>
                  <a:close/>
                </a:path>
              </a:pathLst>
            </a:custGeom>
            <a:blipFill>
              <a:blip r:embed="rId5"/>
              <a:stretch>
                <a:fillRect l="-37470" t="-270915" r="-32141" b="-1014923"/>
              </a:stretch>
            </a:blipFill>
          </p:spPr>
          <p:txBody>
            <a:bodyPr/>
            <a:lstStyle/>
            <a:p>
              <a:endParaRPr lang="en-US"/>
            </a:p>
          </p:txBody>
        </p:sp>
        <p:grpSp>
          <p:nvGrpSpPr>
            <p:cNvPr id="31" name="Group 31"/>
            <p:cNvGrpSpPr/>
            <p:nvPr/>
          </p:nvGrpSpPr>
          <p:grpSpPr>
            <a:xfrm>
              <a:off x="6595978" y="2760176"/>
              <a:ext cx="2894998" cy="559910"/>
              <a:chOff x="0" y="0"/>
              <a:chExt cx="612832" cy="118525"/>
            </a:xfrm>
          </p:grpSpPr>
          <p:sp>
            <p:nvSpPr>
              <p:cNvPr id="32" name="Freeform 32"/>
              <p:cNvSpPr/>
              <p:nvPr/>
            </p:nvSpPr>
            <p:spPr>
              <a:xfrm>
                <a:off x="0" y="0"/>
                <a:ext cx="612832" cy="118525"/>
              </a:xfrm>
              <a:custGeom>
                <a:avLst/>
                <a:gdLst/>
                <a:ahLst/>
                <a:cxnLst/>
                <a:rect l="l" t="t" r="r" b="b"/>
                <a:pathLst>
                  <a:path w="612832" h="118525">
                    <a:moveTo>
                      <a:pt x="0" y="0"/>
                    </a:moveTo>
                    <a:lnTo>
                      <a:pt x="612832" y="0"/>
                    </a:lnTo>
                    <a:lnTo>
                      <a:pt x="612832" y="118525"/>
                    </a:lnTo>
                    <a:lnTo>
                      <a:pt x="0" y="118525"/>
                    </a:lnTo>
                    <a:close/>
                  </a:path>
                </a:pathLst>
              </a:custGeom>
              <a:solidFill>
                <a:srgbClr val="FFFFFF"/>
              </a:solidFill>
            </p:spPr>
            <p:txBody>
              <a:bodyPr/>
              <a:lstStyle/>
              <a:p>
                <a:endParaRPr lang="en-US"/>
              </a:p>
            </p:txBody>
          </p:sp>
          <p:sp>
            <p:nvSpPr>
              <p:cNvPr id="33" name="TextBox 33"/>
              <p:cNvSpPr txBox="1"/>
              <p:nvPr/>
            </p:nvSpPr>
            <p:spPr>
              <a:xfrm>
                <a:off x="0" y="-28575"/>
                <a:ext cx="612832" cy="147100"/>
              </a:xfrm>
              <a:prstGeom prst="rect">
                <a:avLst/>
              </a:prstGeom>
            </p:spPr>
            <p:txBody>
              <a:bodyPr lIns="50800" tIns="50800" rIns="50800" bIns="50800" rtlCol="0" anchor="ctr"/>
              <a:lstStyle/>
              <a:p>
                <a:pPr algn="ctr">
                  <a:lnSpc>
                    <a:spcPts val="1960"/>
                  </a:lnSpc>
                </a:pPr>
                <a:endParaRPr/>
              </a:p>
            </p:txBody>
          </p:sp>
        </p:grpSp>
        <p:grpSp>
          <p:nvGrpSpPr>
            <p:cNvPr id="34" name="Group 34"/>
            <p:cNvGrpSpPr/>
            <p:nvPr/>
          </p:nvGrpSpPr>
          <p:grpSpPr>
            <a:xfrm>
              <a:off x="53480" y="61119"/>
              <a:ext cx="9437496" cy="559910"/>
              <a:chOff x="0" y="0"/>
              <a:chExt cx="1997792" cy="118525"/>
            </a:xfrm>
          </p:grpSpPr>
          <p:sp>
            <p:nvSpPr>
              <p:cNvPr id="35" name="Freeform 35"/>
              <p:cNvSpPr/>
              <p:nvPr/>
            </p:nvSpPr>
            <p:spPr>
              <a:xfrm>
                <a:off x="0" y="0"/>
                <a:ext cx="1997792" cy="118525"/>
              </a:xfrm>
              <a:custGeom>
                <a:avLst/>
                <a:gdLst/>
                <a:ahLst/>
                <a:cxnLst/>
                <a:rect l="l" t="t" r="r" b="b"/>
                <a:pathLst>
                  <a:path w="1997792" h="118525">
                    <a:moveTo>
                      <a:pt x="0" y="0"/>
                    </a:moveTo>
                    <a:lnTo>
                      <a:pt x="1997792" y="0"/>
                    </a:lnTo>
                    <a:lnTo>
                      <a:pt x="1997792" y="118525"/>
                    </a:lnTo>
                    <a:lnTo>
                      <a:pt x="0" y="118525"/>
                    </a:lnTo>
                    <a:close/>
                  </a:path>
                </a:pathLst>
              </a:custGeom>
              <a:solidFill>
                <a:srgbClr val="FFFFFF"/>
              </a:solidFill>
            </p:spPr>
            <p:txBody>
              <a:bodyPr/>
              <a:lstStyle/>
              <a:p>
                <a:endParaRPr lang="en-US"/>
              </a:p>
            </p:txBody>
          </p:sp>
          <p:sp>
            <p:nvSpPr>
              <p:cNvPr id="36" name="TextBox 36"/>
              <p:cNvSpPr txBox="1"/>
              <p:nvPr/>
            </p:nvSpPr>
            <p:spPr>
              <a:xfrm>
                <a:off x="0" y="-28575"/>
                <a:ext cx="1997792" cy="147100"/>
              </a:xfrm>
              <a:prstGeom prst="rect">
                <a:avLst/>
              </a:prstGeom>
            </p:spPr>
            <p:txBody>
              <a:bodyPr lIns="50800" tIns="50800" rIns="50800" bIns="50800" rtlCol="0" anchor="ctr"/>
              <a:lstStyle/>
              <a:p>
                <a:pPr algn="ctr">
                  <a:lnSpc>
                    <a:spcPts val="1960"/>
                  </a:lnSpc>
                </a:pPr>
                <a:endParaRPr/>
              </a:p>
            </p:txBody>
          </p:sp>
        </p:grpSp>
        <p:sp>
          <p:nvSpPr>
            <p:cNvPr id="37" name="Freeform 37"/>
            <p:cNvSpPr/>
            <p:nvPr/>
          </p:nvSpPr>
          <p:spPr>
            <a:xfrm>
              <a:off x="712282" y="99049"/>
              <a:ext cx="8119891" cy="521980"/>
            </a:xfrm>
            <a:custGeom>
              <a:avLst/>
              <a:gdLst/>
              <a:ahLst/>
              <a:cxnLst/>
              <a:rect l="l" t="t" r="r" b="b"/>
              <a:pathLst>
                <a:path w="8119891" h="521980">
                  <a:moveTo>
                    <a:pt x="0" y="0"/>
                  </a:moveTo>
                  <a:lnTo>
                    <a:pt x="8119891" y="0"/>
                  </a:lnTo>
                  <a:lnTo>
                    <a:pt x="8119891" y="521980"/>
                  </a:lnTo>
                  <a:lnTo>
                    <a:pt x="0" y="521980"/>
                  </a:lnTo>
                  <a:lnTo>
                    <a:pt x="0" y="0"/>
                  </a:lnTo>
                  <a:close/>
                </a:path>
              </a:pathLst>
            </a:custGeom>
            <a:blipFill>
              <a:blip r:embed="rId5"/>
              <a:stretch>
                <a:fillRect t="-73182" r="-16226" b="-1268713"/>
              </a:stretch>
            </a:blipFill>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0" name="TextBox 10"/>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1" name="TextBox 11"/>
          <p:cNvSpPr txBox="1"/>
          <p:nvPr/>
        </p:nvSpPr>
        <p:spPr>
          <a:xfrm>
            <a:off x="2685787" y="3919855"/>
            <a:ext cx="12916426" cy="3645357"/>
          </a:xfrm>
          <a:prstGeom prst="rect">
            <a:avLst/>
          </a:prstGeom>
        </p:spPr>
        <p:txBody>
          <a:bodyPr lIns="0" tIns="0" rIns="0" bIns="0" rtlCol="0" anchor="t">
            <a:spAutoFit/>
          </a:bodyPr>
          <a:lstStyle/>
          <a:p>
            <a:pPr marL="734059" lvl="1" indent="-367030" algn="l">
              <a:lnSpc>
                <a:spcPts val="4759"/>
              </a:lnSpc>
              <a:buAutoNum type="arabicPeriod"/>
            </a:pPr>
            <a:r>
              <a:rPr lang="en-US" sz="3400" dirty="0">
                <a:solidFill>
                  <a:srgbClr val="000000"/>
                </a:solidFill>
                <a:latin typeface="Canva Sans 2 "/>
                <a:ea typeface="Canva Sans 2"/>
                <a:cs typeface="Canva Sans 2"/>
                <a:sym typeface="Canva Sans 2"/>
              </a:rPr>
              <a:t>Peel off Republican support for Trump’s fossil fuel agenda. </a:t>
            </a:r>
          </a:p>
          <a:p>
            <a:pPr algn="l">
              <a:lnSpc>
                <a:spcPts val="4759"/>
              </a:lnSpc>
            </a:pPr>
            <a:endParaRPr lang="en-US" sz="3400" dirty="0">
              <a:solidFill>
                <a:srgbClr val="000000"/>
              </a:solidFill>
              <a:latin typeface="Canva Sans 2 "/>
              <a:ea typeface="Canva Sans 2"/>
              <a:cs typeface="Canva Sans 2"/>
              <a:sym typeface="Canva Sans 2"/>
            </a:endParaRPr>
          </a:p>
          <a:p>
            <a:pPr marL="734059" lvl="1" indent="-367030">
              <a:lnSpc>
                <a:spcPts val="4759"/>
              </a:lnSpc>
              <a:buFontTx/>
              <a:buAutoNum type="arabicPeriod"/>
            </a:pPr>
            <a:r>
              <a:rPr lang="en-US" sz="3400" dirty="0">
                <a:solidFill>
                  <a:srgbClr val="000000"/>
                </a:solidFill>
                <a:latin typeface="Canva Sans 2 "/>
                <a:ea typeface="Canva Sans 2"/>
                <a:cs typeface="Canva Sans 2"/>
                <a:sym typeface="Canva Sans 2"/>
              </a:rPr>
              <a:t>Encourage both Republicans and Democrats to be active champions for EPA funding and for an EPA </a:t>
            </a:r>
            <a:r>
              <a:rPr lang="en-US" sz="3400" dirty="0">
                <a:latin typeface="Canva Sans 2 "/>
              </a:rPr>
              <a:t>fulfills its mission. </a:t>
            </a:r>
            <a:endParaRPr lang="en-US" sz="3400" dirty="0">
              <a:solidFill>
                <a:srgbClr val="000000"/>
              </a:solidFill>
              <a:latin typeface="Canva Sans 2 "/>
              <a:ea typeface="Canva Sans 2"/>
              <a:cs typeface="Canva Sans 2"/>
              <a:sym typeface="Canva Sans 2"/>
            </a:endParaRPr>
          </a:p>
        </p:txBody>
      </p:sp>
      <p:sp>
        <p:nvSpPr>
          <p:cNvPr id="12" name="TextBox 12"/>
          <p:cNvSpPr txBox="1"/>
          <p:nvPr/>
        </p:nvSpPr>
        <p:spPr>
          <a:xfrm>
            <a:off x="371585" y="1433807"/>
            <a:ext cx="17544830" cy="1292849"/>
          </a:xfrm>
          <a:prstGeom prst="rect">
            <a:avLst/>
          </a:prstGeom>
        </p:spPr>
        <p:txBody>
          <a:bodyPr lIns="0" tIns="0" rIns="0" bIns="0" rtlCol="0" anchor="t">
            <a:spAutoFit/>
          </a:bodyPr>
          <a:lstStyle/>
          <a:p>
            <a:pPr algn="ctr">
              <a:lnSpc>
                <a:spcPts val="10640"/>
              </a:lnSpc>
            </a:pPr>
            <a:r>
              <a:rPr lang="en-US" sz="7600">
                <a:solidFill>
                  <a:srgbClr val="083878"/>
                </a:solidFill>
                <a:latin typeface="Canva Sans 2"/>
                <a:ea typeface="Canva Sans 2"/>
                <a:cs typeface="Canva Sans 2"/>
                <a:sym typeface="Canva Sans 2"/>
              </a:rPr>
              <a:t>Our Goals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0" name="TextBox 10"/>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1" name="TextBox 11"/>
          <p:cNvSpPr txBox="1"/>
          <p:nvPr/>
        </p:nvSpPr>
        <p:spPr>
          <a:xfrm>
            <a:off x="371585" y="885825"/>
            <a:ext cx="17544830" cy="1292849"/>
          </a:xfrm>
          <a:prstGeom prst="rect">
            <a:avLst/>
          </a:prstGeom>
        </p:spPr>
        <p:txBody>
          <a:bodyPr lIns="0" tIns="0" rIns="0" bIns="0" rtlCol="0" anchor="t">
            <a:spAutoFit/>
          </a:bodyPr>
          <a:lstStyle/>
          <a:p>
            <a:pPr algn="ctr">
              <a:lnSpc>
                <a:spcPts val="10640"/>
              </a:lnSpc>
            </a:pPr>
            <a:r>
              <a:rPr lang="en-US" sz="7600">
                <a:solidFill>
                  <a:srgbClr val="083878"/>
                </a:solidFill>
                <a:latin typeface="Canva Sans 2"/>
                <a:ea typeface="Canva Sans 2"/>
                <a:cs typeface="Canva Sans 2"/>
                <a:sym typeface="Canva Sans 2"/>
              </a:rPr>
              <a:t>What You Can Do!</a:t>
            </a:r>
          </a:p>
        </p:txBody>
      </p:sp>
      <p:sp>
        <p:nvSpPr>
          <p:cNvPr id="12" name="TextBox 12"/>
          <p:cNvSpPr txBox="1"/>
          <p:nvPr/>
        </p:nvSpPr>
        <p:spPr>
          <a:xfrm>
            <a:off x="2685787" y="3767597"/>
            <a:ext cx="12916426" cy="2483485"/>
          </a:xfrm>
          <a:prstGeom prst="rect">
            <a:avLst/>
          </a:prstGeom>
        </p:spPr>
        <p:txBody>
          <a:bodyPr lIns="0" tIns="0" rIns="0" bIns="0" rtlCol="0" anchor="t">
            <a:spAutoFit/>
          </a:bodyPr>
          <a:lstStyle/>
          <a:p>
            <a:pPr algn="l">
              <a:lnSpc>
                <a:spcPts val="6799"/>
              </a:lnSpc>
            </a:pPr>
            <a:r>
              <a:rPr lang="en-US" sz="3399" dirty="0">
                <a:solidFill>
                  <a:srgbClr val="000000"/>
                </a:solidFill>
                <a:latin typeface="Canva Sans 2"/>
                <a:ea typeface="Canva Sans 2"/>
                <a:cs typeface="Canva Sans 2"/>
                <a:sym typeface="Canva Sans 2"/>
              </a:rPr>
              <a:t>(1) Write a postcard or send an email to your Representative.</a:t>
            </a:r>
          </a:p>
          <a:p>
            <a:pPr algn="l">
              <a:lnSpc>
                <a:spcPts val="6799"/>
              </a:lnSpc>
            </a:pPr>
            <a:r>
              <a:rPr lang="en-US" sz="3399" dirty="0">
                <a:solidFill>
                  <a:srgbClr val="000000"/>
                </a:solidFill>
                <a:latin typeface="Canva Sans 2"/>
                <a:ea typeface="Canva Sans 2"/>
                <a:cs typeface="Canva Sans 2"/>
                <a:sym typeface="Canva Sans 2"/>
              </a:rPr>
              <a:t>(2) Join our email list.</a:t>
            </a:r>
          </a:p>
          <a:p>
            <a:pPr algn="l">
              <a:lnSpc>
                <a:spcPts val="6799"/>
              </a:lnSpc>
            </a:pPr>
            <a:r>
              <a:rPr lang="en-US" sz="3399" dirty="0">
                <a:solidFill>
                  <a:srgbClr val="000000"/>
                </a:solidFill>
                <a:latin typeface="Canva Sans 2"/>
                <a:ea typeface="Canva Sans 2"/>
                <a:cs typeface="Canva Sans 2"/>
                <a:sym typeface="Canva Sans 2"/>
              </a:rPr>
              <a:t>(3) Become a chapter member!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319781" y="628967"/>
            <a:ext cx="17544830" cy="2635874"/>
          </a:xfrm>
          <a:prstGeom prst="rect">
            <a:avLst/>
          </a:prstGeom>
        </p:spPr>
        <p:txBody>
          <a:bodyPr lIns="0" tIns="0" rIns="0" bIns="0" rtlCol="0" anchor="t">
            <a:spAutoFit/>
          </a:bodyPr>
          <a:lstStyle/>
          <a:p>
            <a:pPr algn="ctr">
              <a:lnSpc>
                <a:spcPts val="10640"/>
              </a:lnSpc>
            </a:pPr>
            <a:r>
              <a:rPr lang="en-US" sz="7600" b="1" dirty="0">
                <a:solidFill>
                  <a:srgbClr val="083878"/>
                </a:solidFill>
                <a:latin typeface="Canva Sans 2 Bold"/>
                <a:ea typeface="Canva Sans 2 Bold"/>
                <a:cs typeface="Canva Sans 2 Bold"/>
                <a:sym typeface="Canva Sans 2 Bold"/>
              </a:rPr>
              <a:t>Help Us Build and Strengthen Support for the EPA!</a:t>
            </a:r>
          </a:p>
        </p:txBody>
      </p:sp>
      <p:sp>
        <p:nvSpPr>
          <p:cNvPr id="10" name="TextBox 10"/>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1" name="TextBox 11"/>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2" name="TextBox 12"/>
          <p:cNvSpPr txBox="1"/>
          <p:nvPr/>
        </p:nvSpPr>
        <p:spPr>
          <a:xfrm>
            <a:off x="1837995" y="4030052"/>
            <a:ext cx="14621205" cy="3382657"/>
          </a:xfrm>
          <a:prstGeom prst="rect">
            <a:avLst/>
          </a:prstGeom>
        </p:spPr>
        <p:txBody>
          <a:bodyPr wrap="square" lIns="0" tIns="0" rIns="0" bIns="0" rtlCol="0" anchor="t">
            <a:spAutoFit/>
          </a:bodyPr>
          <a:lstStyle/>
          <a:p>
            <a:pPr algn="ctr">
              <a:lnSpc>
                <a:spcPts val="6799"/>
              </a:lnSpc>
            </a:pPr>
            <a:r>
              <a:rPr lang="en-US" sz="3399" dirty="0">
                <a:solidFill>
                  <a:srgbClr val="000000"/>
                </a:solidFill>
                <a:latin typeface="Canva Sans 2"/>
                <a:ea typeface="Canva Sans 2"/>
                <a:cs typeface="Canva Sans 2"/>
                <a:sym typeface="Canva Sans 2"/>
              </a:rPr>
              <a:t>Write to ask your Congress members to speak from the floor to lift up how constituents of faith are calling for strong and robust EPA funding to protect public health and all of God’s creation. We need an EPA that is true to its mission and addresses the climate crisis.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2057400" y="2224476"/>
            <a:ext cx="9751069" cy="4780915"/>
          </a:xfrm>
          <a:prstGeom prst="rect">
            <a:avLst/>
          </a:prstGeom>
        </p:spPr>
        <p:txBody>
          <a:bodyPr lIns="0" tIns="0" rIns="0" bIns="0" rtlCol="0" anchor="t">
            <a:spAutoFit/>
          </a:bodyPr>
          <a:lstStyle/>
          <a:p>
            <a:pPr algn="just">
              <a:lnSpc>
                <a:spcPts val="4759"/>
              </a:lnSpc>
            </a:pPr>
            <a:r>
              <a:rPr lang="en-US" sz="3399">
                <a:solidFill>
                  <a:srgbClr val="FF751F"/>
                </a:solidFill>
                <a:latin typeface="Canva Sans 2"/>
                <a:ea typeface="Canva Sans 2"/>
                <a:cs typeface="Canva Sans 2"/>
                <a:sym typeface="Canva Sans 2"/>
              </a:rPr>
              <a:t>[Insert bullet points about your own story of confronting a challenge, making a choice, etc.]</a:t>
            </a:r>
          </a:p>
          <a:p>
            <a:pPr algn="just">
              <a:lnSpc>
                <a:spcPts val="4759"/>
              </a:lnSpc>
            </a:pPr>
            <a:r>
              <a:rPr lang="en-US" sz="3399">
                <a:solidFill>
                  <a:srgbClr val="FF751F"/>
                </a:solidFill>
                <a:latin typeface="Canva Sans 2"/>
                <a:ea typeface="Canva Sans 2"/>
                <a:cs typeface="Canva Sans 2"/>
                <a:sym typeface="Canva Sans 2"/>
              </a:rPr>
              <a:t>Add a photo of yourself.</a:t>
            </a:r>
          </a:p>
          <a:p>
            <a:pPr algn="just">
              <a:lnSpc>
                <a:spcPts val="4759"/>
              </a:lnSpc>
            </a:pPr>
            <a:endParaRPr lang="en-US" sz="3399">
              <a:solidFill>
                <a:srgbClr val="FF751F"/>
              </a:solidFill>
              <a:latin typeface="Canva Sans 2"/>
              <a:ea typeface="Canva Sans 2"/>
              <a:cs typeface="Canva Sans 2"/>
              <a:sym typeface="Canva Sans 2"/>
            </a:endParaRPr>
          </a:p>
          <a:p>
            <a:pPr marL="734059" lvl="1" indent="-367030" algn="just">
              <a:lnSpc>
                <a:spcPts val="4759"/>
              </a:lnSpc>
              <a:buFont typeface="Arial"/>
              <a:buChar char="•"/>
            </a:pPr>
            <a:r>
              <a:rPr lang="en-US" sz="3399">
                <a:solidFill>
                  <a:srgbClr val="FF751F"/>
                </a:solidFill>
                <a:latin typeface="Canva Sans 2"/>
                <a:ea typeface="Canva Sans 2"/>
                <a:cs typeface="Canva Sans 2"/>
                <a:sym typeface="Canva Sans 2"/>
              </a:rPr>
              <a:t>Challenge</a:t>
            </a:r>
          </a:p>
          <a:p>
            <a:pPr marL="734059" lvl="1" indent="-367030" algn="just">
              <a:lnSpc>
                <a:spcPts val="4759"/>
              </a:lnSpc>
              <a:buFont typeface="Arial"/>
              <a:buChar char="•"/>
            </a:pPr>
            <a:r>
              <a:rPr lang="en-US" sz="3399">
                <a:solidFill>
                  <a:srgbClr val="FF751F"/>
                </a:solidFill>
                <a:latin typeface="Canva Sans 2"/>
                <a:ea typeface="Canva Sans 2"/>
                <a:cs typeface="Canva Sans 2"/>
                <a:sym typeface="Canva Sans 2"/>
              </a:rPr>
              <a:t>Choice</a:t>
            </a:r>
          </a:p>
          <a:p>
            <a:pPr marL="734059" lvl="1" indent="-367030" algn="just">
              <a:lnSpc>
                <a:spcPts val="4759"/>
              </a:lnSpc>
              <a:buFont typeface="Arial"/>
              <a:buChar char="•"/>
            </a:pPr>
            <a:r>
              <a:rPr lang="en-US" sz="3399">
                <a:solidFill>
                  <a:srgbClr val="FF751F"/>
                </a:solidFill>
                <a:latin typeface="Canva Sans 2"/>
                <a:ea typeface="Canva Sans 2"/>
                <a:cs typeface="Canva Sans 2"/>
                <a:sym typeface="Canva Sans 2"/>
              </a:rPr>
              <a:t>Outcome</a:t>
            </a:r>
          </a:p>
          <a:p>
            <a:pPr marL="734059" lvl="1" indent="-367030" algn="just">
              <a:lnSpc>
                <a:spcPts val="4759"/>
              </a:lnSpc>
              <a:buFont typeface="Arial"/>
              <a:buChar char="•"/>
            </a:pPr>
            <a:r>
              <a:rPr lang="en-US" sz="3399">
                <a:solidFill>
                  <a:srgbClr val="FF751F"/>
                </a:solidFill>
                <a:latin typeface="Canva Sans 2"/>
                <a:ea typeface="Canva Sans 2"/>
                <a:cs typeface="Canva Sans 2"/>
                <a:sym typeface="Canva Sans 2"/>
              </a:rPr>
              <a:t>Link to now</a:t>
            </a:r>
          </a:p>
        </p:txBody>
      </p:sp>
      <p:grpSp>
        <p:nvGrpSpPr>
          <p:cNvPr id="9" name="Group 9"/>
          <p:cNvGrpSpPr>
            <a:grpSpLocks noChangeAspect="1"/>
          </p:cNvGrpSpPr>
          <p:nvPr/>
        </p:nvGrpSpPr>
        <p:grpSpPr>
          <a:xfrm>
            <a:off x="12241104" y="2520315"/>
            <a:ext cx="4516075" cy="5246370"/>
            <a:chOff x="0" y="0"/>
            <a:chExt cx="5466080" cy="6350000"/>
          </a:xfrm>
        </p:grpSpPr>
        <p:sp>
          <p:nvSpPr>
            <p:cNvPr id="10" name="Freeform 10"/>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1" name="Freeform 11"/>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solidFill>
              <a:srgbClr val="000000">
                <a:alpha val="0"/>
              </a:srgbClr>
            </a:solidFill>
            <a:ln w="12700">
              <a:solidFill>
                <a:srgbClr val="000000"/>
              </a:solidFill>
            </a:ln>
          </p:spPr>
          <p:txBody>
            <a:bodyPr/>
            <a:lstStyle/>
            <a:p>
              <a:endParaRPr lang="en-US"/>
            </a:p>
          </p:txBody>
        </p:sp>
        <p:sp>
          <p:nvSpPr>
            <p:cNvPr id="12" name="Freeform 12"/>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13" name="Freeform 13"/>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14" name="TextBox 14"/>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15" name="TextBox 15"/>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6" name="TextBox 16"/>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7" name="TextBox 17"/>
          <p:cNvSpPr txBox="1"/>
          <p:nvPr/>
        </p:nvSpPr>
        <p:spPr>
          <a:xfrm>
            <a:off x="4461044" y="628967"/>
            <a:ext cx="9365912" cy="1292861"/>
          </a:xfrm>
          <a:prstGeom prst="rect">
            <a:avLst/>
          </a:prstGeom>
        </p:spPr>
        <p:txBody>
          <a:bodyPr lIns="0" tIns="0" rIns="0" bIns="0" rtlCol="0" anchor="t">
            <a:spAutoFit/>
          </a:bodyPr>
          <a:lstStyle/>
          <a:p>
            <a:pPr algn="ctr">
              <a:lnSpc>
                <a:spcPts val="10639"/>
              </a:lnSpc>
            </a:pPr>
            <a:r>
              <a:rPr lang="en-US" sz="7599" b="1">
                <a:solidFill>
                  <a:srgbClr val="083878"/>
                </a:solidFill>
                <a:latin typeface="Canva Sans 2 Bold"/>
                <a:ea typeface="Canva Sans 2 Bold"/>
                <a:cs typeface="Canva Sans 2 Bold"/>
                <a:sym typeface="Canva Sans 2 Bold"/>
              </a:rPr>
              <a:t>My Story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3250318" y="1921828"/>
            <a:ext cx="11787364" cy="7781290"/>
          </a:xfrm>
          <a:prstGeom prst="rect">
            <a:avLst/>
          </a:prstGeom>
        </p:spPr>
        <p:txBody>
          <a:bodyPr lIns="0" tIns="0" rIns="0" bIns="0" rtlCol="0" anchor="t">
            <a:spAutoFit/>
          </a:bodyPr>
          <a:lstStyle/>
          <a:p>
            <a:pPr algn="ctr">
              <a:lnSpc>
                <a:spcPts val="4759"/>
              </a:lnSpc>
            </a:pPr>
            <a:r>
              <a:rPr lang="en-US" sz="3399">
                <a:solidFill>
                  <a:srgbClr val="000000"/>
                </a:solidFill>
                <a:latin typeface="Canva Sans 2"/>
                <a:ea typeface="Canva Sans 2"/>
                <a:cs typeface="Canva Sans 2"/>
                <a:sym typeface="Canva Sans 2"/>
              </a:rPr>
              <a:t>Local affiliates driving nation-wide change.</a:t>
            </a: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r>
              <a:rPr lang="en-US" sz="3399">
                <a:solidFill>
                  <a:srgbClr val="000000"/>
                </a:solidFill>
                <a:latin typeface="Canva Sans 2"/>
                <a:ea typeface="Canva Sans 2"/>
                <a:cs typeface="Canva Sans 2"/>
                <a:sym typeface="Canva Sans 2"/>
              </a:rPr>
              <a:t>“Alone, we can do so little; together we can do so much.” –Helen Keller</a:t>
            </a:r>
          </a:p>
        </p:txBody>
      </p:sp>
      <p:sp>
        <p:nvSpPr>
          <p:cNvPr id="9" name="Freeform 9"/>
          <p:cNvSpPr/>
          <p:nvPr/>
        </p:nvSpPr>
        <p:spPr>
          <a:xfrm>
            <a:off x="4974809" y="2632198"/>
            <a:ext cx="8338381" cy="5750608"/>
          </a:xfrm>
          <a:custGeom>
            <a:avLst/>
            <a:gdLst/>
            <a:ahLst/>
            <a:cxnLst/>
            <a:rect l="l" t="t" r="r" b="b"/>
            <a:pathLst>
              <a:path w="8338381" h="5750608">
                <a:moveTo>
                  <a:pt x="0" y="0"/>
                </a:moveTo>
                <a:lnTo>
                  <a:pt x="8338382" y="0"/>
                </a:lnTo>
                <a:lnTo>
                  <a:pt x="8338382" y="5750608"/>
                </a:lnTo>
                <a:lnTo>
                  <a:pt x="0" y="5750608"/>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11" name="TextBox 11"/>
          <p:cNvSpPr txBox="1"/>
          <p:nvPr/>
        </p:nvSpPr>
        <p:spPr>
          <a:xfrm>
            <a:off x="2496616" y="628967"/>
            <a:ext cx="13294767" cy="1292861"/>
          </a:xfrm>
          <a:prstGeom prst="rect">
            <a:avLst/>
          </a:prstGeom>
        </p:spPr>
        <p:txBody>
          <a:bodyPr lIns="0" tIns="0" rIns="0" bIns="0" rtlCol="0" anchor="t">
            <a:spAutoFit/>
          </a:bodyPr>
          <a:lstStyle/>
          <a:p>
            <a:pPr algn="ctr">
              <a:lnSpc>
                <a:spcPts val="10639"/>
              </a:lnSpc>
            </a:pPr>
            <a:r>
              <a:rPr lang="en-US" sz="7599" b="1">
                <a:solidFill>
                  <a:srgbClr val="083878"/>
                </a:solidFill>
                <a:latin typeface="Canva Sans 2 Bold"/>
                <a:ea typeface="Canva Sans 2 Bold"/>
                <a:cs typeface="Canva Sans 2 Bold"/>
                <a:sym typeface="Canva Sans 2 Bold"/>
              </a:rPr>
              <a:t>Climate Hope Affiliates</a:t>
            </a:r>
          </a:p>
        </p:txBody>
      </p:sp>
      <p:sp>
        <p:nvSpPr>
          <p:cNvPr id="12" name="TextBox 12"/>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3" name="TextBox 13"/>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1028700" y="2703395"/>
            <a:ext cx="8836078" cy="5809722"/>
          </a:xfrm>
          <a:custGeom>
            <a:avLst/>
            <a:gdLst/>
            <a:ahLst/>
            <a:cxnLst/>
            <a:rect l="l" t="t" r="r" b="b"/>
            <a:pathLst>
              <a:path w="8836078" h="5809722">
                <a:moveTo>
                  <a:pt x="0" y="0"/>
                </a:moveTo>
                <a:lnTo>
                  <a:pt x="8836078" y="0"/>
                </a:lnTo>
                <a:lnTo>
                  <a:pt x="8836078" y="5809722"/>
                </a:lnTo>
                <a:lnTo>
                  <a:pt x="0" y="5809722"/>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10" name="TextBox 10"/>
          <p:cNvSpPr txBox="1"/>
          <p:nvPr/>
        </p:nvSpPr>
        <p:spPr>
          <a:xfrm>
            <a:off x="2496616" y="628967"/>
            <a:ext cx="13294767" cy="1292861"/>
          </a:xfrm>
          <a:prstGeom prst="rect">
            <a:avLst/>
          </a:prstGeom>
        </p:spPr>
        <p:txBody>
          <a:bodyPr lIns="0" tIns="0" rIns="0" bIns="0" rtlCol="0" anchor="t">
            <a:spAutoFit/>
          </a:bodyPr>
          <a:lstStyle/>
          <a:p>
            <a:pPr algn="ctr">
              <a:lnSpc>
                <a:spcPts val="10639"/>
              </a:lnSpc>
            </a:pPr>
            <a:r>
              <a:rPr lang="en-US" sz="7599" b="1">
                <a:solidFill>
                  <a:srgbClr val="083878"/>
                </a:solidFill>
                <a:latin typeface="Canva Sans 2 Bold"/>
                <a:ea typeface="Canva Sans 2 Bold"/>
                <a:cs typeface="Canva Sans 2 Bold"/>
                <a:sym typeface="Canva Sans 2 Bold"/>
              </a:rPr>
              <a:t>Are we all in the same boat?</a:t>
            </a:r>
          </a:p>
        </p:txBody>
      </p:sp>
      <p:sp>
        <p:nvSpPr>
          <p:cNvPr id="11" name="TextBox 11"/>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2" name="TextBox 12"/>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3" name="TextBox 13"/>
          <p:cNvSpPr txBox="1"/>
          <p:nvPr/>
        </p:nvSpPr>
        <p:spPr>
          <a:xfrm>
            <a:off x="10281276" y="3319780"/>
            <a:ext cx="6606097" cy="4780915"/>
          </a:xfrm>
          <a:prstGeom prst="rect">
            <a:avLst/>
          </a:prstGeom>
        </p:spPr>
        <p:txBody>
          <a:bodyPr lIns="0" tIns="0" rIns="0" bIns="0" rtlCol="0" anchor="t">
            <a:spAutoFit/>
          </a:bodyPr>
          <a:lstStyle/>
          <a:p>
            <a:pPr algn="just">
              <a:lnSpc>
                <a:spcPts val="4759"/>
              </a:lnSpc>
            </a:pPr>
            <a:r>
              <a:rPr lang="en-US" sz="3399">
                <a:solidFill>
                  <a:srgbClr val="000000"/>
                </a:solidFill>
                <a:latin typeface="Canva Sans 2"/>
                <a:ea typeface="Canva Sans 2"/>
                <a:cs typeface="Canva Sans 2"/>
                <a:sym typeface="Canva Sans 2"/>
              </a:rPr>
              <a:t>Climate-related disasters and fossil fuel pollution do not affect everyone equally.</a:t>
            </a:r>
          </a:p>
          <a:p>
            <a:pPr algn="just">
              <a:lnSpc>
                <a:spcPts val="4759"/>
              </a:lnSpc>
            </a:pPr>
            <a:endParaRPr lang="en-US" sz="3399">
              <a:solidFill>
                <a:srgbClr val="000000"/>
              </a:solidFill>
              <a:latin typeface="Canva Sans 2"/>
              <a:ea typeface="Canva Sans 2"/>
              <a:cs typeface="Canva Sans 2"/>
              <a:sym typeface="Canva Sans 2"/>
            </a:endParaRPr>
          </a:p>
          <a:p>
            <a:pPr algn="just">
              <a:lnSpc>
                <a:spcPts val="4759"/>
              </a:lnSpc>
            </a:pPr>
            <a:r>
              <a:rPr lang="en-US" sz="3399">
                <a:solidFill>
                  <a:srgbClr val="000000"/>
                </a:solidFill>
                <a:latin typeface="Canva Sans 2"/>
                <a:ea typeface="Canva Sans 2"/>
                <a:cs typeface="Canva Sans 2"/>
                <a:sym typeface="Canva Sans 2"/>
              </a:rPr>
              <a:t>Race, poverty, and other societal inequities determine the size and condition of your “boat.”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722870" y="2162810"/>
            <a:ext cx="16842259" cy="2980690"/>
          </a:xfrm>
          <a:prstGeom prst="rect">
            <a:avLst/>
          </a:prstGeom>
        </p:spPr>
        <p:txBody>
          <a:bodyPr lIns="0" tIns="0" rIns="0" bIns="0" rtlCol="0" anchor="t">
            <a:spAutoFit/>
          </a:bodyPr>
          <a:lstStyle/>
          <a:p>
            <a:pPr algn="ctr">
              <a:lnSpc>
                <a:spcPts val="4759"/>
              </a:lnSpc>
            </a:pPr>
            <a:r>
              <a:rPr lang="en-US" sz="3399" b="1">
                <a:solidFill>
                  <a:srgbClr val="000000"/>
                </a:solidFill>
                <a:latin typeface="Canva Sans 2 Bold"/>
                <a:ea typeface="Canva Sans 2 Bold"/>
                <a:cs typeface="Canva Sans 2 Bold"/>
                <a:sym typeface="Canva Sans 2 Bold"/>
              </a:rPr>
              <a:t>“We've got about 350,000 people who are dying prematurely from the burning of fossil fuels in our country…. That's more people who are dying from air pollution than are dying from gun violence. More people are dying from air pollution than are dying from car crashes. More people are dying from air pollution than are dying from overdoses of drugs.”</a:t>
            </a:r>
          </a:p>
        </p:txBody>
      </p:sp>
      <p:sp>
        <p:nvSpPr>
          <p:cNvPr id="9" name="TextBox 9"/>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10" name="TextBox 10"/>
          <p:cNvSpPr txBox="1"/>
          <p:nvPr/>
        </p:nvSpPr>
        <p:spPr>
          <a:xfrm>
            <a:off x="319781" y="628967"/>
            <a:ext cx="17544830" cy="1292849"/>
          </a:xfrm>
          <a:prstGeom prst="rect">
            <a:avLst/>
          </a:prstGeom>
        </p:spPr>
        <p:txBody>
          <a:bodyPr lIns="0" tIns="0" rIns="0" bIns="0" rtlCol="0" anchor="t">
            <a:spAutoFit/>
          </a:bodyPr>
          <a:lstStyle/>
          <a:p>
            <a:pPr algn="ctr">
              <a:lnSpc>
                <a:spcPts val="10640"/>
              </a:lnSpc>
            </a:pPr>
            <a:r>
              <a:rPr lang="en-US" sz="7600" b="1">
                <a:solidFill>
                  <a:srgbClr val="083878"/>
                </a:solidFill>
                <a:latin typeface="Canva Sans 2 Bold"/>
                <a:ea typeface="Canva Sans 2 Bold"/>
                <a:cs typeface="Canva Sans 2 Bold"/>
                <a:sym typeface="Canva Sans 2 Bold"/>
              </a:rPr>
              <a:t>The Stakes</a:t>
            </a:r>
          </a:p>
        </p:txBody>
      </p:sp>
      <p:sp>
        <p:nvSpPr>
          <p:cNvPr id="11" name="TextBox 11"/>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2" name="TextBox 12"/>
          <p:cNvSpPr txBox="1"/>
          <p:nvPr/>
        </p:nvSpPr>
        <p:spPr>
          <a:xfrm>
            <a:off x="6495035" y="6371197"/>
            <a:ext cx="9581373" cy="1780540"/>
          </a:xfrm>
          <a:prstGeom prst="rect">
            <a:avLst/>
          </a:prstGeom>
        </p:spPr>
        <p:txBody>
          <a:bodyPr lIns="0" tIns="0" rIns="0" bIns="0" rtlCol="0" anchor="t">
            <a:spAutoFit/>
          </a:bodyPr>
          <a:lstStyle/>
          <a:p>
            <a:pPr algn="ctr">
              <a:lnSpc>
                <a:spcPts val="4759"/>
              </a:lnSpc>
            </a:pPr>
            <a:r>
              <a:rPr lang="en-US" sz="3399">
                <a:solidFill>
                  <a:srgbClr val="000000"/>
                </a:solidFill>
                <a:latin typeface="Canva Sans 2"/>
                <a:ea typeface="Canva Sans 2"/>
                <a:cs typeface="Canva Sans 2"/>
                <a:sym typeface="Canva Sans 2"/>
              </a:rPr>
              <a:t>Dr. Mustafa Santiago Ali commenting on Harvard University research during a national UCC Climate Hope Affiliates monthly webinar</a:t>
            </a:r>
          </a:p>
        </p:txBody>
      </p:sp>
      <p:sp>
        <p:nvSpPr>
          <p:cNvPr id="13" name="TextBox 13"/>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grpSp>
        <p:nvGrpSpPr>
          <p:cNvPr id="14" name="Group 14"/>
          <p:cNvGrpSpPr/>
          <p:nvPr/>
        </p:nvGrpSpPr>
        <p:grpSpPr>
          <a:xfrm>
            <a:off x="2363992" y="5759640"/>
            <a:ext cx="3375128" cy="337512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5046" r="-25046"/>
              </a:stretch>
            </a:blipFill>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1762658" y="2592436"/>
            <a:ext cx="14762684" cy="4780915"/>
          </a:xfrm>
          <a:prstGeom prst="rect">
            <a:avLst/>
          </a:prstGeom>
        </p:spPr>
        <p:txBody>
          <a:bodyPr lIns="0" tIns="0" rIns="0" bIns="0" rtlCol="0" anchor="t">
            <a:spAutoFit/>
          </a:bodyPr>
          <a:lstStyle/>
          <a:p>
            <a:pPr algn="just">
              <a:lnSpc>
                <a:spcPts val="4759"/>
              </a:lnSpc>
            </a:pPr>
            <a:r>
              <a:rPr lang="en-US" sz="3399" b="1">
                <a:solidFill>
                  <a:srgbClr val="000000"/>
                </a:solidFill>
                <a:latin typeface="Canva Sans 2 Bold"/>
                <a:ea typeface="Canva Sans 2 Bold"/>
                <a:cs typeface="Canva Sans 2 Bold"/>
                <a:sym typeface="Canva Sans 2 Bold"/>
              </a:rPr>
              <a:t>1. We’re nearing critical climate deadlines</a:t>
            </a:r>
          </a:p>
          <a:p>
            <a:pPr algn="just">
              <a:lnSpc>
                <a:spcPts val="4759"/>
              </a:lnSpc>
            </a:pPr>
            <a:endParaRPr lang="en-US" sz="3399" b="1">
              <a:solidFill>
                <a:srgbClr val="000000"/>
              </a:solidFill>
              <a:latin typeface="Canva Sans 2 Bold"/>
              <a:ea typeface="Canva Sans 2 Bold"/>
              <a:cs typeface="Canva Sans 2 Bold"/>
              <a:sym typeface="Canva Sans 2 Bold"/>
            </a:endParaRPr>
          </a:p>
          <a:p>
            <a:pPr algn="just">
              <a:lnSpc>
                <a:spcPts val="4759"/>
              </a:lnSpc>
            </a:pPr>
            <a:r>
              <a:rPr lang="en-US" sz="3399">
                <a:solidFill>
                  <a:srgbClr val="000000"/>
                </a:solidFill>
                <a:latin typeface="Canva Sans 2"/>
                <a:ea typeface="Canva Sans 2"/>
                <a:cs typeface="Canva Sans 2"/>
                <a:sym typeface="Canva Sans 2"/>
              </a:rPr>
              <a:t>The next few years are decisive for meeting U.S. climate targets </a:t>
            </a:r>
          </a:p>
          <a:p>
            <a:pPr algn="just">
              <a:lnSpc>
                <a:spcPts val="4759"/>
              </a:lnSpc>
            </a:pPr>
            <a:r>
              <a:rPr lang="en-US" sz="3399">
                <a:solidFill>
                  <a:srgbClr val="000000"/>
                </a:solidFill>
                <a:latin typeface="Canva Sans 2"/>
                <a:ea typeface="Canva Sans 2"/>
                <a:cs typeface="Canva Sans 2"/>
                <a:sym typeface="Canva Sans 2"/>
              </a:rPr>
              <a:t>EPA rules are the *most powerful tools* the government has to cut emissions quickly.</a:t>
            </a:r>
          </a:p>
          <a:p>
            <a:pPr algn="just">
              <a:lnSpc>
                <a:spcPts val="4759"/>
              </a:lnSpc>
            </a:pPr>
            <a:endParaRPr lang="en-US" sz="3399">
              <a:solidFill>
                <a:srgbClr val="000000"/>
              </a:solidFill>
              <a:latin typeface="Canva Sans 2"/>
              <a:ea typeface="Canva Sans 2"/>
              <a:cs typeface="Canva Sans 2"/>
              <a:sym typeface="Canva Sans 2"/>
            </a:endParaRPr>
          </a:p>
          <a:p>
            <a:pPr algn="just">
              <a:lnSpc>
                <a:spcPts val="4759"/>
              </a:lnSpc>
            </a:pPr>
            <a:r>
              <a:rPr lang="en-US" sz="3399">
                <a:solidFill>
                  <a:srgbClr val="000000"/>
                </a:solidFill>
                <a:latin typeface="Canva Sans 2"/>
                <a:ea typeface="Canva Sans 2"/>
                <a:cs typeface="Canva Sans 2"/>
                <a:sym typeface="Canva Sans 2"/>
              </a:rPr>
              <a:t>Without strong EPA action now, the country will miss those targets.</a:t>
            </a:r>
          </a:p>
          <a:p>
            <a:pPr algn="just">
              <a:lnSpc>
                <a:spcPts val="4759"/>
              </a:lnSpc>
            </a:pPr>
            <a:endParaRPr lang="en-US" sz="3399">
              <a:solidFill>
                <a:srgbClr val="000000"/>
              </a:solidFill>
              <a:latin typeface="Canva Sans 2"/>
              <a:ea typeface="Canva Sans 2"/>
              <a:cs typeface="Canva Sans 2"/>
              <a:sym typeface="Canva Sans 2"/>
            </a:endParaRPr>
          </a:p>
        </p:txBody>
      </p:sp>
      <p:sp>
        <p:nvSpPr>
          <p:cNvPr id="10" name="TextBox 10"/>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1" name="TextBox 11"/>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2" name="TextBox 12"/>
          <p:cNvSpPr txBox="1"/>
          <p:nvPr/>
        </p:nvSpPr>
        <p:spPr>
          <a:xfrm>
            <a:off x="319781" y="648017"/>
            <a:ext cx="17544830" cy="1078218"/>
          </a:xfrm>
          <a:prstGeom prst="rect">
            <a:avLst/>
          </a:prstGeom>
        </p:spPr>
        <p:txBody>
          <a:bodyPr lIns="0" tIns="0" rIns="0" bIns="0" rtlCol="0" anchor="t">
            <a:spAutoFit/>
          </a:bodyPr>
          <a:lstStyle/>
          <a:p>
            <a:pPr algn="ctr">
              <a:lnSpc>
                <a:spcPts val="8820"/>
              </a:lnSpc>
            </a:pPr>
            <a:r>
              <a:rPr lang="en-US" sz="6300" b="1">
                <a:solidFill>
                  <a:srgbClr val="083878"/>
                </a:solidFill>
                <a:latin typeface="Canva Sans 2 Bold"/>
                <a:ea typeface="Canva Sans 2 Bold"/>
                <a:cs typeface="Canva Sans 2 Bold"/>
                <a:sym typeface="Canva Sans 2 Bold"/>
              </a:rPr>
              <a:t>EPA Under Attack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1762658" y="2592436"/>
            <a:ext cx="14762684" cy="5380990"/>
          </a:xfrm>
          <a:prstGeom prst="rect">
            <a:avLst/>
          </a:prstGeom>
        </p:spPr>
        <p:txBody>
          <a:bodyPr lIns="0" tIns="0" rIns="0" bIns="0" rtlCol="0" anchor="t">
            <a:spAutoFit/>
          </a:bodyPr>
          <a:lstStyle/>
          <a:p>
            <a:pPr algn="just">
              <a:lnSpc>
                <a:spcPts val="4759"/>
              </a:lnSpc>
            </a:pPr>
            <a:r>
              <a:rPr lang="en-US" sz="3399" b="1">
                <a:solidFill>
                  <a:srgbClr val="000000"/>
                </a:solidFill>
                <a:latin typeface="Canva Sans 2 Bold"/>
                <a:ea typeface="Canva Sans 2 Bold"/>
                <a:cs typeface="Canva Sans 2 Bold"/>
                <a:sym typeface="Canva Sans 2 Bold"/>
              </a:rPr>
              <a:t>2. Communities, especially communities of color, depend on EPA protections.</a:t>
            </a:r>
            <a:r>
              <a:rPr lang="en-US" sz="3399">
                <a:solidFill>
                  <a:srgbClr val="000000"/>
                </a:solidFill>
                <a:latin typeface="Canva Sans 2"/>
                <a:ea typeface="Canva Sans 2"/>
                <a:cs typeface="Canva Sans 2"/>
                <a:sym typeface="Canva Sans 2"/>
              </a:rPr>
              <a:t>  EPA rules directly impact:</a:t>
            </a:r>
          </a:p>
          <a:p>
            <a:pPr algn="just">
              <a:lnSpc>
                <a:spcPts val="4759"/>
              </a:lnSpc>
            </a:pPr>
            <a:endParaRPr lang="en-US" sz="3399">
              <a:solidFill>
                <a:srgbClr val="000000"/>
              </a:solidFill>
              <a:latin typeface="Canva Sans 2"/>
              <a:ea typeface="Canva Sans 2"/>
              <a:cs typeface="Canva Sans 2"/>
              <a:sym typeface="Canva Sans 2"/>
            </a:endParaRPr>
          </a:p>
          <a:p>
            <a:pPr algn="just">
              <a:lnSpc>
                <a:spcPts val="4759"/>
              </a:lnSpc>
            </a:pPr>
            <a:r>
              <a:rPr lang="en-US" sz="3399">
                <a:solidFill>
                  <a:srgbClr val="000000"/>
                </a:solidFill>
                <a:latin typeface="Canva Sans 2"/>
                <a:ea typeface="Canva Sans 2"/>
                <a:cs typeface="Canva Sans 2"/>
                <a:sym typeface="Canva Sans 2"/>
              </a:rPr>
              <a:t>* air quality and asthma rates</a:t>
            </a:r>
          </a:p>
          <a:p>
            <a:pPr algn="just">
              <a:lnSpc>
                <a:spcPts val="4759"/>
              </a:lnSpc>
            </a:pPr>
            <a:r>
              <a:rPr lang="en-US" sz="3399">
                <a:solidFill>
                  <a:srgbClr val="000000"/>
                </a:solidFill>
                <a:latin typeface="Canva Sans 2"/>
                <a:ea typeface="Canva Sans 2"/>
                <a:cs typeface="Canva Sans 2"/>
                <a:sym typeface="Canva Sans 2"/>
              </a:rPr>
              <a:t>* safe drinking water</a:t>
            </a:r>
          </a:p>
          <a:p>
            <a:pPr algn="just">
              <a:lnSpc>
                <a:spcPts val="4759"/>
              </a:lnSpc>
            </a:pPr>
            <a:r>
              <a:rPr lang="en-US" sz="3399">
                <a:solidFill>
                  <a:srgbClr val="000000"/>
                </a:solidFill>
                <a:latin typeface="Canva Sans 2"/>
                <a:ea typeface="Canva Sans 2"/>
                <a:cs typeface="Canva Sans 2"/>
                <a:sym typeface="Canva Sans 2"/>
              </a:rPr>
              <a:t>* exposure to heavy industry and toxic pollution</a:t>
            </a:r>
          </a:p>
          <a:p>
            <a:pPr algn="just">
              <a:lnSpc>
                <a:spcPts val="4759"/>
              </a:lnSpc>
            </a:pPr>
            <a:endParaRPr lang="en-US" sz="3399">
              <a:solidFill>
                <a:srgbClr val="000000"/>
              </a:solidFill>
              <a:latin typeface="Canva Sans 2"/>
              <a:ea typeface="Canva Sans 2"/>
              <a:cs typeface="Canva Sans 2"/>
              <a:sym typeface="Canva Sans 2"/>
            </a:endParaRPr>
          </a:p>
          <a:p>
            <a:pPr algn="just">
              <a:lnSpc>
                <a:spcPts val="4759"/>
              </a:lnSpc>
            </a:pPr>
            <a:r>
              <a:rPr lang="en-US" sz="3399">
                <a:solidFill>
                  <a:srgbClr val="000000"/>
                </a:solidFill>
                <a:latin typeface="Canva Sans 2"/>
                <a:ea typeface="Canva Sans 2"/>
                <a:cs typeface="Canva Sans 2"/>
                <a:sym typeface="Canva Sans 2"/>
              </a:rPr>
              <a:t>Rolling back protections puts the highest-burden communities at greater risk.</a:t>
            </a:r>
          </a:p>
        </p:txBody>
      </p:sp>
      <p:sp>
        <p:nvSpPr>
          <p:cNvPr id="10" name="TextBox 10"/>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1" name="TextBox 11"/>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2" name="TextBox 12"/>
          <p:cNvSpPr txBox="1"/>
          <p:nvPr/>
        </p:nvSpPr>
        <p:spPr>
          <a:xfrm>
            <a:off x="319781" y="648017"/>
            <a:ext cx="17544830" cy="1078218"/>
          </a:xfrm>
          <a:prstGeom prst="rect">
            <a:avLst/>
          </a:prstGeom>
        </p:spPr>
        <p:txBody>
          <a:bodyPr lIns="0" tIns="0" rIns="0" bIns="0" rtlCol="0" anchor="t">
            <a:spAutoFit/>
          </a:bodyPr>
          <a:lstStyle/>
          <a:p>
            <a:pPr algn="ctr">
              <a:lnSpc>
                <a:spcPts val="8820"/>
              </a:lnSpc>
            </a:pPr>
            <a:r>
              <a:rPr lang="en-US" sz="6300" b="1" dirty="0">
                <a:solidFill>
                  <a:srgbClr val="083878"/>
                </a:solidFill>
                <a:latin typeface="Canva Sans 2 Bold"/>
                <a:ea typeface="Canva Sans 2 Bold"/>
                <a:cs typeface="Canva Sans 2 Bold"/>
                <a:sym typeface="Canva Sans 2 Bold"/>
              </a:rPr>
              <a:t>EPA Under Attack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1762658" y="2592436"/>
            <a:ext cx="14762684" cy="4180840"/>
          </a:xfrm>
          <a:prstGeom prst="rect">
            <a:avLst/>
          </a:prstGeom>
        </p:spPr>
        <p:txBody>
          <a:bodyPr lIns="0" tIns="0" rIns="0" bIns="0" rtlCol="0" anchor="t">
            <a:spAutoFit/>
          </a:bodyPr>
          <a:lstStyle/>
          <a:p>
            <a:pPr algn="just">
              <a:lnSpc>
                <a:spcPts val="4759"/>
              </a:lnSpc>
            </a:pPr>
            <a:r>
              <a:rPr lang="en-US" sz="3399" b="1">
                <a:solidFill>
                  <a:srgbClr val="000000"/>
                </a:solidFill>
                <a:latin typeface="Canva Sans 2 Bold"/>
                <a:ea typeface="Canva Sans 2 Bold"/>
                <a:cs typeface="Canva Sans 2 Bold"/>
                <a:sym typeface="Canva Sans 2 Bold"/>
              </a:rPr>
              <a:t>3. EPA is under coordinated political and legal attack intended to</a:t>
            </a:r>
          </a:p>
          <a:p>
            <a:pPr algn="just">
              <a:lnSpc>
                <a:spcPts val="4759"/>
              </a:lnSpc>
            </a:pPr>
            <a:endParaRPr lang="en-US" sz="3399" b="1">
              <a:solidFill>
                <a:srgbClr val="000000"/>
              </a:solidFill>
              <a:latin typeface="Canva Sans 2 Bold"/>
              <a:ea typeface="Canva Sans 2 Bold"/>
              <a:cs typeface="Canva Sans 2 Bold"/>
              <a:sym typeface="Canva Sans 2 Bold"/>
            </a:endParaRPr>
          </a:p>
          <a:p>
            <a:pPr algn="just">
              <a:lnSpc>
                <a:spcPts val="4759"/>
              </a:lnSpc>
            </a:pPr>
            <a:r>
              <a:rPr lang="en-US" sz="3399">
                <a:solidFill>
                  <a:srgbClr val="000000"/>
                </a:solidFill>
                <a:latin typeface="Canva Sans 2"/>
                <a:ea typeface="Canva Sans 2"/>
                <a:cs typeface="Canva Sans 2"/>
                <a:sym typeface="Canva Sans 2"/>
              </a:rPr>
              <a:t>* weaken EPA rulemaking authority</a:t>
            </a:r>
          </a:p>
          <a:p>
            <a:pPr algn="just">
              <a:lnSpc>
                <a:spcPts val="4759"/>
              </a:lnSpc>
            </a:pPr>
            <a:r>
              <a:rPr lang="en-US" sz="3399">
                <a:solidFill>
                  <a:srgbClr val="000000"/>
                </a:solidFill>
                <a:latin typeface="Canva Sans 2"/>
                <a:ea typeface="Canva Sans 2"/>
                <a:cs typeface="Canva Sans 2"/>
                <a:sym typeface="Canva Sans 2"/>
              </a:rPr>
              <a:t>* delay or overturn climate regulations</a:t>
            </a:r>
          </a:p>
          <a:p>
            <a:pPr algn="just">
              <a:lnSpc>
                <a:spcPts val="4759"/>
              </a:lnSpc>
            </a:pPr>
            <a:r>
              <a:rPr lang="en-US" sz="3399">
                <a:solidFill>
                  <a:srgbClr val="000000"/>
                </a:solidFill>
                <a:latin typeface="Canva Sans 2"/>
                <a:ea typeface="Canva Sans 2"/>
                <a:cs typeface="Canva Sans 2"/>
                <a:sym typeface="Canva Sans 2"/>
              </a:rPr>
              <a:t>* cut EPA funding and staffing</a:t>
            </a:r>
          </a:p>
          <a:p>
            <a:pPr algn="just">
              <a:lnSpc>
                <a:spcPts val="4759"/>
              </a:lnSpc>
            </a:pPr>
            <a:endParaRPr lang="en-US" sz="3399">
              <a:solidFill>
                <a:srgbClr val="000000"/>
              </a:solidFill>
              <a:latin typeface="Canva Sans 2"/>
              <a:ea typeface="Canva Sans 2"/>
              <a:cs typeface="Canva Sans 2"/>
              <a:sym typeface="Canva Sans 2"/>
            </a:endParaRPr>
          </a:p>
          <a:p>
            <a:pPr algn="just">
              <a:lnSpc>
                <a:spcPts val="4759"/>
              </a:lnSpc>
            </a:pPr>
            <a:endParaRPr lang="en-US" sz="3399">
              <a:solidFill>
                <a:srgbClr val="000000"/>
              </a:solidFill>
              <a:latin typeface="Canva Sans 2"/>
              <a:ea typeface="Canva Sans 2"/>
              <a:cs typeface="Canva Sans 2"/>
              <a:sym typeface="Canva Sans 2"/>
            </a:endParaRPr>
          </a:p>
        </p:txBody>
      </p:sp>
      <p:sp>
        <p:nvSpPr>
          <p:cNvPr id="10" name="TextBox 10"/>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1" name="TextBox 11"/>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2" name="TextBox 12"/>
          <p:cNvSpPr txBox="1"/>
          <p:nvPr/>
        </p:nvSpPr>
        <p:spPr>
          <a:xfrm>
            <a:off x="319781" y="648017"/>
            <a:ext cx="17544830" cy="1078218"/>
          </a:xfrm>
          <a:prstGeom prst="rect">
            <a:avLst/>
          </a:prstGeom>
        </p:spPr>
        <p:txBody>
          <a:bodyPr lIns="0" tIns="0" rIns="0" bIns="0" rtlCol="0" anchor="t">
            <a:spAutoFit/>
          </a:bodyPr>
          <a:lstStyle/>
          <a:p>
            <a:pPr algn="ctr">
              <a:lnSpc>
                <a:spcPts val="8820"/>
              </a:lnSpc>
            </a:pPr>
            <a:r>
              <a:rPr lang="en-US" sz="6300" b="1" dirty="0">
                <a:solidFill>
                  <a:srgbClr val="083878"/>
                </a:solidFill>
                <a:latin typeface="Canva Sans 2 Bold"/>
                <a:ea typeface="Canva Sans 2 Bold"/>
                <a:cs typeface="Canva Sans 2 Bold"/>
                <a:sym typeface="Canva Sans 2 Bold"/>
              </a:rPr>
              <a:t>EPA Under Attack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319781" y="648017"/>
            <a:ext cx="17544830" cy="1054969"/>
          </a:xfrm>
          <a:prstGeom prst="rect">
            <a:avLst/>
          </a:prstGeom>
        </p:spPr>
        <p:txBody>
          <a:bodyPr lIns="0" tIns="0" rIns="0" bIns="0" rtlCol="0" anchor="t">
            <a:spAutoFit/>
          </a:bodyPr>
          <a:lstStyle/>
          <a:p>
            <a:pPr algn="ctr">
              <a:lnSpc>
                <a:spcPts val="8820"/>
              </a:lnSpc>
            </a:pPr>
            <a:r>
              <a:rPr lang="en-US" sz="6300" dirty="0">
                <a:solidFill>
                  <a:schemeClr val="tx2"/>
                </a:solidFill>
                <a:latin typeface="Canva Sans 2 Bold" panose="020B0604020202020204" charset="0"/>
              </a:rPr>
              <a:t>Victories, Setbacks, and the Fight Ahead</a:t>
            </a:r>
            <a:endParaRPr lang="en-US" sz="6300" b="1" dirty="0">
              <a:solidFill>
                <a:schemeClr val="tx2"/>
              </a:solidFill>
              <a:latin typeface="Canva Sans 2 Bold" panose="020B0604020202020204" charset="0"/>
              <a:ea typeface="Canva Sans 2 Bold"/>
              <a:cs typeface="Canva Sans 2 Bold"/>
              <a:sym typeface="Canva Sans 2 Bold"/>
            </a:endParaRPr>
          </a:p>
        </p:txBody>
      </p:sp>
      <p:sp>
        <p:nvSpPr>
          <p:cNvPr id="10" name="TextBox 10"/>
          <p:cNvSpPr txBox="1"/>
          <p:nvPr/>
        </p:nvSpPr>
        <p:spPr>
          <a:xfrm>
            <a:off x="4049539" y="2240011"/>
            <a:ext cx="10188922" cy="4200189"/>
          </a:xfrm>
          <a:prstGeom prst="rect">
            <a:avLst/>
          </a:prstGeom>
        </p:spPr>
        <p:txBody>
          <a:bodyPr lIns="0" tIns="0" rIns="0" bIns="0" rtlCol="0" anchor="t">
            <a:spAutoFit/>
          </a:bodyPr>
          <a:lstStyle/>
          <a:p>
            <a:pPr algn="just">
              <a:lnSpc>
                <a:spcPts val="8499"/>
              </a:lnSpc>
            </a:pPr>
            <a:r>
              <a:rPr lang="en-US" sz="3399" dirty="0">
                <a:solidFill>
                  <a:srgbClr val="000000"/>
                </a:solidFill>
                <a:latin typeface="Canva Sans 2"/>
                <a:ea typeface="Canva Sans 2"/>
                <a:cs typeface="Canva Sans 2"/>
                <a:sym typeface="Canva Sans 2"/>
              </a:rPr>
              <a:t>Victory: Trump’s Budget Proposal Defeated</a:t>
            </a:r>
          </a:p>
          <a:p>
            <a:pPr algn="just">
              <a:lnSpc>
                <a:spcPts val="8499"/>
              </a:lnSpc>
            </a:pPr>
            <a:r>
              <a:rPr lang="en-US" sz="3399" dirty="0">
                <a:solidFill>
                  <a:srgbClr val="000000"/>
                </a:solidFill>
                <a:latin typeface="Canva Sans 2"/>
                <a:ea typeface="Canva Sans 2"/>
                <a:cs typeface="Canva Sans 2"/>
                <a:sym typeface="Canva Sans 2"/>
              </a:rPr>
              <a:t>Setback: The Endangerment Finding Repealed</a:t>
            </a:r>
          </a:p>
          <a:p>
            <a:pPr algn="just">
              <a:lnSpc>
                <a:spcPts val="8499"/>
              </a:lnSpc>
            </a:pPr>
            <a:r>
              <a:rPr lang="en-US" sz="3399" dirty="0">
                <a:solidFill>
                  <a:srgbClr val="000000"/>
                </a:solidFill>
                <a:latin typeface="Canva Sans 2"/>
                <a:ea typeface="Canva Sans 2"/>
                <a:cs typeface="Canva Sans 2"/>
                <a:sym typeface="Canva Sans 2"/>
              </a:rPr>
              <a:t>What’s Next?: That Depends in Part on You</a:t>
            </a:r>
          </a:p>
          <a:p>
            <a:pPr algn="just">
              <a:lnSpc>
                <a:spcPts val="8499"/>
              </a:lnSpc>
            </a:pPr>
            <a:endParaRPr lang="en-US" sz="3399" dirty="0">
              <a:solidFill>
                <a:srgbClr val="000000"/>
              </a:solidFill>
              <a:latin typeface="Canva Sans 2"/>
              <a:ea typeface="Canva Sans 2"/>
              <a:cs typeface="Canva Sans 2"/>
              <a:sym typeface="Canva Sans 2"/>
            </a:endParaRPr>
          </a:p>
        </p:txBody>
      </p:sp>
      <p:sp>
        <p:nvSpPr>
          <p:cNvPr id="11" name="TextBox 11"/>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2" name="TextBox 12"/>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1831</Words>
  <Application>Microsoft Office PowerPoint</Application>
  <PresentationFormat>Custom</PresentationFormat>
  <Paragraphs>234</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Canva Sans 2 Bold</vt:lpstr>
      <vt:lpstr>Canva Sans 2</vt:lpstr>
      <vt:lpstr>Georgia Pro</vt:lpstr>
      <vt:lpstr>Arial</vt:lpstr>
      <vt:lpstr>Canva Sans 1</vt:lpstr>
      <vt:lpstr>Canva Sans 2 </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Hope - EPA</dc:title>
  <dc:creator>Brooks Berndt</dc:creator>
  <cp:lastModifiedBy>Brooks Berndt</cp:lastModifiedBy>
  <cp:revision>3</cp:revision>
  <dcterms:created xsi:type="dcterms:W3CDTF">2006-08-16T00:00:00Z</dcterms:created>
  <dcterms:modified xsi:type="dcterms:W3CDTF">2026-02-27T18:27:48Z</dcterms:modified>
  <dc:identifier>DAG5Q4yS8HI</dc:identifier>
</cp:coreProperties>
</file>