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7" r:id="rId7"/>
    <p:sldId id="266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206ABF-5EA0-453B-AB05-ACFF41D0FE4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BD59B65-8792-4978-A698-FBC1442D295A}">
      <dgm:prSet/>
      <dgm:spPr/>
      <dgm:t>
        <a:bodyPr/>
        <a:lstStyle/>
        <a:p>
          <a:r>
            <a:rPr lang="en-US"/>
            <a:t>ITC – Investment Tax Credit</a:t>
          </a:r>
        </a:p>
      </dgm:t>
    </dgm:pt>
    <dgm:pt modelId="{35D074AF-C282-44EF-954D-71D44CA4626E}" type="parTrans" cxnId="{A0311ED5-212F-4083-BB30-A8505DA51D8D}">
      <dgm:prSet/>
      <dgm:spPr/>
      <dgm:t>
        <a:bodyPr/>
        <a:lstStyle/>
        <a:p>
          <a:endParaRPr lang="en-US"/>
        </a:p>
      </dgm:t>
    </dgm:pt>
    <dgm:pt modelId="{35C0D35D-B901-45A0-B942-40B45AB470BC}" type="sibTrans" cxnId="{A0311ED5-212F-4083-BB30-A8505DA51D8D}">
      <dgm:prSet/>
      <dgm:spPr/>
      <dgm:t>
        <a:bodyPr/>
        <a:lstStyle/>
        <a:p>
          <a:endParaRPr lang="en-US"/>
        </a:p>
      </dgm:t>
    </dgm:pt>
    <dgm:pt modelId="{524CB471-6E95-461B-8D1D-74928F085EAA}">
      <dgm:prSet/>
      <dgm:spPr/>
      <dgm:t>
        <a:bodyPr/>
        <a:lstStyle/>
        <a:p>
          <a:r>
            <a:rPr lang="en-US" dirty="0"/>
            <a:t>REC – Renewable Energy Credit</a:t>
          </a:r>
        </a:p>
      </dgm:t>
    </dgm:pt>
    <dgm:pt modelId="{B302C09F-D584-4EC8-962F-B30ACB27FCEC}" type="parTrans" cxnId="{27B7E5ED-22CC-4318-AD9D-2D3007DBD18D}">
      <dgm:prSet/>
      <dgm:spPr/>
      <dgm:t>
        <a:bodyPr/>
        <a:lstStyle/>
        <a:p>
          <a:endParaRPr lang="en-US"/>
        </a:p>
      </dgm:t>
    </dgm:pt>
    <dgm:pt modelId="{939A1A58-54BB-4410-A69D-1020A05B7207}" type="sibTrans" cxnId="{27B7E5ED-22CC-4318-AD9D-2D3007DBD18D}">
      <dgm:prSet/>
      <dgm:spPr/>
      <dgm:t>
        <a:bodyPr/>
        <a:lstStyle/>
        <a:p>
          <a:endParaRPr lang="en-US"/>
        </a:p>
      </dgm:t>
    </dgm:pt>
    <dgm:pt modelId="{9C5D19A5-037E-4EBA-B4F7-CF634F76130A}">
      <dgm:prSet/>
      <dgm:spPr/>
      <dgm:t>
        <a:bodyPr/>
        <a:lstStyle/>
        <a:p>
          <a:r>
            <a:rPr lang="en-US" dirty="0"/>
            <a:t>PPA – Power Purchase Agreement</a:t>
          </a:r>
        </a:p>
      </dgm:t>
    </dgm:pt>
    <dgm:pt modelId="{5CC1CEE1-FCC1-40D0-B270-D2F65A4D6C9C}" type="parTrans" cxnId="{211C9E6A-8149-430A-9F40-D5FEC1EB6E4A}">
      <dgm:prSet/>
      <dgm:spPr/>
      <dgm:t>
        <a:bodyPr/>
        <a:lstStyle/>
        <a:p>
          <a:endParaRPr lang="en-US"/>
        </a:p>
      </dgm:t>
    </dgm:pt>
    <dgm:pt modelId="{1BC80D2C-EE81-44AD-B40F-F1D1BDB8964E}" type="sibTrans" cxnId="{211C9E6A-8149-430A-9F40-D5FEC1EB6E4A}">
      <dgm:prSet/>
      <dgm:spPr/>
      <dgm:t>
        <a:bodyPr/>
        <a:lstStyle/>
        <a:p>
          <a:endParaRPr lang="en-US"/>
        </a:p>
      </dgm:t>
    </dgm:pt>
    <dgm:pt modelId="{07E73F6E-0971-470A-A465-284B9AFFD709}">
      <dgm:prSet/>
      <dgm:spPr/>
      <dgm:t>
        <a:bodyPr/>
        <a:lstStyle/>
        <a:p>
          <a:r>
            <a:rPr lang="en-US"/>
            <a:t>PIS – Placed in Service</a:t>
          </a:r>
        </a:p>
      </dgm:t>
    </dgm:pt>
    <dgm:pt modelId="{6DB7B810-8566-454D-AC9C-0087F6958A00}" type="parTrans" cxnId="{AB484934-17CD-4714-9781-CD311334A5BE}">
      <dgm:prSet/>
      <dgm:spPr/>
      <dgm:t>
        <a:bodyPr/>
        <a:lstStyle/>
        <a:p>
          <a:endParaRPr lang="en-US"/>
        </a:p>
      </dgm:t>
    </dgm:pt>
    <dgm:pt modelId="{16EC7004-C24C-4058-937B-DCAD99267F2E}" type="sibTrans" cxnId="{AB484934-17CD-4714-9781-CD311334A5BE}">
      <dgm:prSet/>
      <dgm:spPr/>
      <dgm:t>
        <a:bodyPr/>
        <a:lstStyle/>
        <a:p>
          <a:endParaRPr lang="en-US"/>
        </a:p>
      </dgm:t>
    </dgm:pt>
    <dgm:pt modelId="{BA848503-0B09-4393-9D40-DBEE84908DD7}">
      <dgm:prSet/>
      <dgm:spPr/>
      <dgm:t>
        <a:bodyPr/>
        <a:lstStyle/>
        <a:p>
          <a:r>
            <a:rPr lang="en-US" dirty="0"/>
            <a:t>O&amp;M – Operation &amp; Maintenance</a:t>
          </a:r>
        </a:p>
      </dgm:t>
    </dgm:pt>
    <dgm:pt modelId="{5D367D4A-008B-4FD4-9313-C4C2CDC7C01F}" type="parTrans" cxnId="{CE787A0A-7FF6-43CC-82A9-8822F6C70360}">
      <dgm:prSet/>
      <dgm:spPr/>
      <dgm:t>
        <a:bodyPr/>
        <a:lstStyle/>
        <a:p>
          <a:endParaRPr lang="en-US"/>
        </a:p>
      </dgm:t>
    </dgm:pt>
    <dgm:pt modelId="{AA330FA9-9792-40CD-8BD7-DE630DAAD383}" type="sibTrans" cxnId="{CE787A0A-7FF6-43CC-82A9-8822F6C70360}">
      <dgm:prSet/>
      <dgm:spPr/>
      <dgm:t>
        <a:bodyPr/>
        <a:lstStyle/>
        <a:p>
          <a:endParaRPr lang="en-US"/>
        </a:p>
      </dgm:t>
    </dgm:pt>
    <dgm:pt modelId="{4171FA94-1487-4EB0-AB83-54033135F323}">
      <dgm:prSet/>
      <dgm:spPr/>
      <dgm:t>
        <a:bodyPr/>
        <a:lstStyle/>
        <a:p>
          <a:r>
            <a:rPr lang="en-US" dirty="0"/>
            <a:t>Net Metering</a:t>
          </a:r>
        </a:p>
      </dgm:t>
    </dgm:pt>
    <dgm:pt modelId="{AC036CCC-B5F7-44A4-9A6E-78A8F8D922AA}" type="parTrans" cxnId="{6D1A5286-31B6-44A6-BB28-7A6159D32CA2}">
      <dgm:prSet/>
      <dgm:spPr/>
      <dgm:t>
        <a:bodyPr/>
        <a:lstStyle/>
        <a:p>
          <a:endParaRPr lang="en-US"/>
        </a:p>
      </dgm:t>
    </dgm:pt>
    <dgm:pt modelId="{F4984580-59C6-42D0-800B-B4A6267066A1}" type="sibTrans" cxnId="{6D1A5286-31B6-44A6-BB28-7A6159D32CA2}">
      <dgm:prSet/>
      <dgm:spPr/>
      <dgm:t>
        <a:bodyPr/>
        <a:lstStyle/>
        <a:p>
          <a:endParaRPr lang="en-US"/>
        </a:p>
      </dgm:t>
    </dgm:pt>
    <dgm:pt modelId="{7BC767F2-88BF-4C6A-9A79-63BA55C2AD06}">
      <dgm:prSet/>
      <dgm:spPr/>
      <dgm:t>
        <a:bodyPr/>
        <a:lstStyle/>
        <a:p>
          <a:r>
            <a:rPr lang="en-US" dirty="0" err="1"/>
            <a:t>Offtaker</a:t>
          </a:r>
          <a:endParaRPr lang="en-US" dirty="0"/>
        </a:p>
      </dgm:t>
    </dgm:pt>
    <dgm:pt modelId="{76710308-9D95-4B1E-8D4F-59B5162E2AFD}" type="parTrans" cxnId="{4A78C70C-9BC7-4127-BEC4-79AD79E5658C}">
      <dgm:prSet/>
      <dgm:spPr/>
      <dgm:t>
        <a:bodyPr/>
        <a:lstStyle/>
        <a:p>
          <a:endParaRPr lang="en-US"/>
        </a:p>
      </dgm:t>
    </dgm:pt>
    <dgm:pt modelId="{95C3788E-7267-48D6-AB7B-5C352AC896D3}" type="sibTrans" cxnId="{4A78C70C-9BC7-4127-BEC4-79AD79E5658C}">
      <dgm:prSet/>
      <dgm:spPr/>
      <dgm:t>
        <a:bodyPr/>
        <a:lstStyle/>
        <a:p>
          <a:endParaRPr lang="en-US"/>
        </a:p>
      </dgm:t>
    </dgm:pt>
    <dgm:pt modelId="{BC1D4954-F8E7-46B3-8CBB-E1851157965D}">
      <dgm:prSet/>
      <dgm:spPr/>
      <dgm:t>
        <a:bodyPr/>
        <a:lstStyle/>
        <a:p>
          <a:r>
            <a:rPr lang="en-US" dirty="0"/>
            <a:t>Community Solar</a:t>
          </a:r>
        </a:p>
      </dgm:t>
    </dgm:pt>
    <dgm:pt modelId="{FE2A2DD4-FD96-488D-B450-855F3495ABC0}" type="parTrans" cxnId="{6DFECBB8-A89B-45DA-9623-78AFFC64A0A5}">
      <dgm:prSet/>
      <dgm:spPr/>
      <dgm:t>
        <a:bodyPr/>
        <a:lstStyle/>
        <a:p>
          <a:endParaRPr lang="en-US"/>
        </a:p>
      </dgm:t>
    </dgm:pt>
    <dgm:pt modelId="{67442562-5DD5-4C6F-97B6-85CACF9D09F2}" type="sibTrans" cxnId="{6DFECBB8-A89B-45DA-9623-78AFFC64A0A5}">
      <dgm:prSet/>
      <dgm:spPr/>
      <dgm:t>
        <a:bodyPr/>
        <a:lstStyle/>
        <a:p>
          <a:endParaRPr lang="en-US"/>
        </a:p>
      </dgm:t>
    </dgm:pt>
    <dgm:pt modelId="{D964FEF4-8934-4430-8686-44D085EE74EB}" type="pres">
      <dgm:prSet presAssocID="{BB206ABF-5EA0-453B-AB05-ACFF41D0FE41}" presName="linear" presStyleCnt="0">
        <dgm:presLayoutVars>
          <dgm:animLvl val="lvl"/>
          <dgm:resizeHandles val="exact"/>
        </dgm:presLayoutVars>
      </dgm:prSet>
      <dgm:spPr/>
    </dgm:pt>
    <dgm:pt modelId="{D85E4E1A-F976-4F4A-9F56-219C51969293}" type="pres">
      <dgm:prSet presAssocID="{ABD59B65-8792-4978-A698-FBC1442D295A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495E98FF-FE9C-4D4A-8A1D-E0F1BF3F0013}" type="pres">
      <dgm:prSet presAssocID="{35C0D35D-B901-45A0-B942-40B45AB470BC}" presName="spacer" presStyleCnt="0"/>
      <dgm:spPr/>
    </dgm:pt>
    <dgm:pt modelId="{2FB20275-142A-43E8-9279-E0DE3857EE5A}" type="pres">
      <dgm:prSet presAssocID="{524CB471-6E95-461B-8D1D-74928F085EAA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4605CF2E-B27E-4FDF-B93E-3CD91C213C22}" type="pres">
      <dgm:prSet presAssocID="{939A1A58-54BB-4410-A69D-1020A05B7207}" presName="spacer" presStyleCnt="0"/>
      <dgm:spPr/>
    </dgm:pt>
    <dgm:pt modelId="{A550C47D-1664-4550-9137-BF40BAEFDE08}" type="pres">
      <dgm:prSet presAssocID="{9C5D19A5-037E-4EBA-B4F7-CF634F76130A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8403EC8C-9331-4E1F-AC56-AC42DE9026CC}" type="pres">
      <dgm:prSet presAssocID="{1BC80D2C-EE81-44AD-B40F-F1D1BDB8964E}" presName="spacer" presStyleCnt="0"/>
      <dgm:spPr/>
    </dgm:pt>
    <dgm:pt modelId="{5E983E93-60E0-4743-9DF0-FE11C7CD480A}" type="pres">
      <dgm:prSet presAssocID="{07E73F6E-0971-470A-A465-284B9AFFD709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0FAC1DA6-A265-443D-AA74-45E290944EA4}" type="pres">
      <dgm:prSet presAssocID="{16EC7004-C24C-4058-937B-DCAD99267F2E}" presName="spacer" presStyleCnt="0"/>
      <dgm:spPr/>
    </dgm:pt>
    <dgm:pt modelId="{1237A7F0-675A-4947-9848-DB13F865F9CA}" type="pres">
      <dgm:prSet presAssocID="{BA848503-0B09-4393-9D40-DBEE84908DD7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24D3A21E-5A74-45D8-A259-EF4AA090E325}" type="pres">
      <dgm:prSet presAssocID="{AA330FA9-9792-40CD-8BD7-DE630DAAD383}" presName="spacer" presStyleCnt="0"/>
      <dgm:spPr/>
    </dgm:pt>
    <dgm:pt modelId="{A1CD252E-6C57-4550-853C-31125960F00E}" type="pres">
      <dgm:prSet presAssocID="{4171FA94-1487-4EB0-AB83-54033135F323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14656589-D22E-494D-A469-F2A53550640D}" type="pres">
      <dgm:prSet presAssocID="{F4984580-59C6-42D0-800B-B4A6267066A1}" presName="spacer" presStyleCnt="0"/>
      <dgm:spPr/>
    </dgm:pt>
    <dgm:pt modelId="{EBA3BAF5-B754-4819-A854-5CBAABBCBAE6}" type="pres">
      <dgm:prSet presAssocID="{7BC767F2-88BF-4C6A-9A79-63BA55C2AD06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C80284FB-957B-4E03-A31D-3F452DBEE17E}" type="pres">
      <dgm:prSet presAssocID="{95C3788E-7267-48D6-AB7B-5C352AC896D3}" presName="spacer" presStyleCnt="0"/>
      <dgm:spPr/>
    </dgm:pt>
    <dgm:pt modelId="{83AD0E60-62AB-4CEC-B7CD-631E97FF8368}" type="pres">
      <dgm:prSet presAssocID="{BC1D4954-F8E7-46B3-8CBB-E1851157965D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8C823407-24B7-45A3-A5BC-3A6F4BA29F50}" type="presOf" srcId="{ABD59B65-8792-4978-A698-FBC1442D295A}" destId="{D85E4E1A-F976-4F4A-9F56-219C51969293}" srcOrd="0" destOrd="0" presId="urn:microsoft.com/office/officeart/2005/8/layout/vList2"/>
    <dgm:cxn modelId="{CE787A0A-7FF6-43CC-82A9-8822F6C70360}" srcId="{BB206ABF-5EA0-453B-AB05-ACFF41D0FE41}" destId="{BA848503-0B09-4393-9D40-DBEE84908DD7}" srcOrd="4" destOrd="0" parTransId="{5D367D4A-008B-4FD4-9313-C4C2CDC7C01F}" sibTransId="{AA330FA9-9792-40CD-8BD7-DE630DAAD383}"/>
    <dgm:cxn modelId="{4A78C70C-9BC7-4127-BEC4-79AD79E5658C}" srcId="{BB206ABF-5EA0-453B-AB05-ACFF41D0FE41}" destId="{7BC767F2-88BF-4C6A-9A79-63BA55C2AD06}" srcOrd="6" destOrd="0" parTransId="{76710308-9D95-4B1E-8D4F-59B5162E2AFD}" sibTransId="{95C3788E-7267-48D6-AB7B-5C352AC896D3}"/>
    <dgm:cxn modelId="{58D96833-A55C-41A5-AEFA-2029C62618F5}" type="presOf" srcId="{BA848503-0B09-4393-9D40-DBEE84908DD7}" destId="{1237A7F0-675A-4947-9848-DB13F865F9CA}" srcOrd="0" destOrd="0" presId="urn:microsoft.com/office/officeart/2005/8/layout/vList2"/>
    <dgm:cxn modelId="{AB484934-17CD-4714-9781-CD311334A5BE}" srcId="{BB206ABF-5EA0-453B-AB05-ACFF41D0FE41}" destId="{07E73F6E-0971-470A-A465-284B9AFFD709}" srcOrd="3" destOrd="0" parTransId="{6DB7B810-8566-454D-AC9C-0087F6958A00}" sibTransId="{16EC7004-C24C-4058-937B-DCAD99267F2E}"/>
    <dgm:cxn modelId="{211C9E6A-8149-430A-9F40-D5FEC1EB6E4A}" srcId="{BB206ABF-5EA0-453B-AB05-ACFF41D0FE41}" destId="{9C5D19A5-037E-4EBA-B4F7-CF634F76130A}" srcOrd="2" destOrd="0" parTransId="{5CC1CEE1-FCC1-40D0-B270-D2F65A4D6C9C}" sibTransId="{1BC80D2C-EE81-44AD-B40F-F1D1BDB8964E}"/>
    <dgm:cxn modelId="{6178606E-3902-4BDB-9C37-36638D248392}" type="presOf" srcId="{BC1D4954-F8E7-46B3-8CBB-E1851157965D}" destId="{83AD0E60-62AB-4CEC-B7CD-631E97FF8368}" srcOrd="0" destOrd="0" presId="urn:microsoft.com/office/officeart/2005/8/layout/vList2"/>
    <dgm:cxn modelId="{40E1817F-F18B-4B95-B66F-3AADCD2E6F0A}" type="presOf" srcId="{9C5D19A5-037E-4EBA-B4F7-CF634F76130A}" destId="{A550C47D-1664-4550-9137-BF40BAEFDE08}" srcOrd="0" destOrd="0" presId="urn:microsoft.com/office/officeart/2005/8/layout/vList2"/>
    <dgm:cxn modelId="{6D1A5286-31B6-44A6-BB28-7A6159D32CA2}" srcId="{BB206ABF-5EA0-453B-AB05-ACFF41D0FE41}" destId="{4171FA94-1487-4EB0-AB83-54033135F323}" srcOrd="5" destOrd="0" parTransId="{AC036CCC-B5F7-44A4-9A6E-78A8F8D922AA}" sibTransId="{F4984580-59C6-42D0-800B-B4A6267066A1}"/>
    <dgm:cxn modelId="{073415A7-14D1-4188-B834-67F402C4F307}" type="presOf" srcId="{7BC767F2-88BF-4C6A-9A79-63BA55C2AD06}" destId="{EBA3BAF5-B754-4819-A854-5CBAABBCBAE6}" srcOrd="0" destOrd="0" presId="urn:microsoft.com/office/officeart/2005/8/layout/vList2"/>
    <dgm:cxn modelId="{6DFECBB8-A89B-45DA-9623-78AFFC64A0A5}" srcId="{BB206ABF-5EA0-453B-AB05-ACFF41D0FE41}" destId="{BC1D4954-F8E7-46B3-8CBB-E1851157965D}" srcOrd="7" destOrd="0" parTransId="{FE2A2DD4-FD96-488D-B450-855F3495ABC0}" sibTransId="{67442562-5DD5-4C6F-97B6-85CACF9D09F2}"/>
    <dgm:cxn modelId="{DA7FFBBF-D563-4B59-87E1-F1A8B9F5E71D}" type="presOf" srcId="{4171FA94-1487-4EB0-AB83-54033135F323}" destId="{A1CD252E-6C57-4550-853C-31125960F00E}" srcOrd="0" destOrd="0" presId="urn:microsoft.com/office/officeart/2005/8/layout/vList2"/>
    <dgm:cxn modelId="{6C751DC7-3885-4F63-BD8F-2529165C0E2C}" type="presOf" srcId="{524CB471-6E95-461B-8D1D-74928F085EAA}" destId="{2FB20275-142A-43E8-9279-E0DE3857EE5A}" srcOrd="0" destOrd="0" presId="urn:microsoft.com/office/officeart/2005/8/layout/vList2"/>
    <dgm:cxn modelId="{A0311ED5-212F-4083-BB30-A8505DA51D8D}" srcId="{BB206ABF-5EA0-453B-AB05-ACFF41D0FE41}" destId="{ABD59B65-8792-4978-A698-FBC1442D295A}" srcOrd="0" destOrd="0" parTransId="{35D074AF-C282-44EF-954D-71D44CA4626E}" sibTransId="{35C0D35D-B901-45A0-B942-40B45AB470BC}"/>
    <dgm:cxn modelId="{27B7E5ED-22CC-4318-AD9D-2D3007DBD18D}" srcId="{BB206ABF-5EA0-453B-AB05-ACFF41D0FE41}" destId="{524CB471-6E95-461B-8D1D-74928F085EAA}" srcOrd="1" destOrd="0" parTransId="{B302C09F-D584-4EC8-962F-B30ACB27FCEC}" sibTransId="{939A1A58-54BB-4410-A69D-1020A05B7207}"/>
    <dgm:cxn modelId="{625A69F3-2627-4AD9-82AF-AEA99A49B574}" type="presOf" srcId="{BB206ABF-5EA0-453B-AB05-ACFF41D0FE41}" destId="{D964FEF4-8934-4430-8686-44D085EE74EB}" srcOrd="0" destOrd="0" presId="urn:microsoft.com/office/officeart/2005/8/layout/vList2"/>
    <dgm:cxn modelId="{995650FD-BAC1-4779-9295-881D5C5E56DB}" type="presOf" srcId="{07E73F6E-0971-470A-A465-284B9AFFD709}" destId="{5E983E93-60E0-4743-9DF0-FE11C7CD480A}" srcOrd="0" destOrd="0" presId="urn:microsoft.com/office/officeart/2005/8/layout/vList2"/>
    <dgm:cxn modelId="{651D03F6-65BD-40B2-B685-154F1655E8E2}" type="presParOf" srcId="{D964FEF4-8934-4430-8686-44D085EE74EB}" destId="{D85E4E1A-F976-4F4A-9F56-219C51969293}" srcOrd="0" destOrd="0" presId="urn:microsoft.com/office/officeart/2005/8/layout/vList2"/>
    <dgm:cxn modelId="{5374DBBC-2D19-442A-8747-0211A9EFED1B}" type="presParOf" srcId="{D964FEF4-8934-4430-8686-44D085EE74EB}" destId="{495E98FF-FE9C-4D4A-8A1D-E0F1BF3F0013}" srcOrd="1" destOrd="0" presId="urn:microsoft.com/office/officeart/2005/8/layout/vList2"/>
    <dgm:cxn modelId="{EBB90DA1-BF13-4A89-8C0B-280118B6AA05}" type="presParOf" srcId="{D964FEF4-8934-4430-8686-44D085EE74EB}" destId="{2FB20275-142A-43E8-9279-E0DE3857EE5A}" srcOrd="2" destOrd="0" presId="urn:microsoft.com/office/officeart/2005/8/layout/vList2"/>
    <dgm:cxn modelId="{E0456BCC-DB5F-4F41-9499-7598F98D0009}" type="presParOf" srcId="{D964FEF4-8934-4430-8686-44D085EE74EB}" destId="{4605CF2E-B27E-4FDF-B93E-3CD91C213C22}" srcOrd="3" destOrd="0" presId="urn:microsoft.com/office/officeart/2005/8/layout/vList2"/>
    <dgm:cxn modelId="{63438680-9569-4A2A-8C30-319321514D01}" type="presParOf" srcId="{D964FEF4-8934-4430-8686-44D085EE74EB}" destId="{A550C47D-1664-4550-9137-BF40BAEFDE08}" srcOrd="4" destOrd="0" presId="urn:microsoft.com/office/officeart/2005/8/layout/vList2"/>
    <dgm:cxn modelId="{76E33D08-7BBB-4C7A-ADEC-A09852D21AF9}" type="presParOf" srcId="{D964FEF4-8934-4430-8686-44D085EE74EB}" destId="{8403EC8C-9331-4E1F-AC56-AC42DE9026CC}" srcOrd="5" destOrd="0" presId="urn:microsoft.com/office/officeart/2005/8/layout/vList2"/>
    <dgm:cxn modelId="{DFD41FE3-3192-4751-BB4A-0C5284EEB588}" type="presParOf" srcId="{D964FEF4-8934-4430-8686-44D085EE74EB}" destId="{5E983E93-60E0-4743-9DF0-FE11C7CD480A}" srcOrd="6" destOrd="0" presId="urn:microsoft.com/office/officeart/2005/8/layout/vList2"/>
    <dgm:cxn modelId="{7F870EE6-2710-48D7-B756-6F092773CD7F}" type="presParOf" srcId="{D964FEF4-8934-4430-8686-44D085EE74EB}" destId="{0FAC1DA6-A265-443D-AA74-45E290944EA4}" srcOrd="7" destOrd="0" presId="urn:microsoft.com/office/officeart/2005/8/layout/vList2"/>
    <dgm:cxn modelId="{B0144088-672C-4524-AF89-A08AEEE60AB6}" type="presParOf" srcId="{D964FEF4-8934-4430-8686-44D085EE74EB}" destId="{1237A7F0-675A-4947-9848-DB13F865F9CA}" srcOrd="8" destOrd="0" presId="urn:microsoft.com/office/officeart/2005/8/layout/vList2"/>
    <dgm:cxn modelId="{CB214247-5522-417F-9390-E36916C7EC86}" type="presParOf" srcId="{D964FEF4-8934-4430-8686-44D085EE74EB}" destId="{24D3A21E-5A74-45D8-A259-EF4AA090E325}" srcOrd="9" destOrd="0" presId="urn:microsoft.com/office/officeart/2005/8/layout/vList2"/>
    <dgm:cxn modelId="{00BF76C4-2E0B-43C4-88A9-F4BAE5F979F8}" type="presParOf" srcId="{D964FEF4-8934-4430-8686-44D085EE74EB}" destId="{A1CD252E-6C57-4550-853C-31125960F00E}" srcOrd="10" destOrd="0" presId="urn:microsoft.com/office/officeart/2005/8/layout/vList2"/>
    <dgm:cxn modelId="{BDAECFE8-113A-40F4-9751-2B8A5489749F}" type="presParOf" srcId="{D964FEF4-8934-4430-8686-44D085EE74EB}" destId="{14656589-D22E-494D-A469-F2A53550640D}" srcOrd="11" destOrd="0" presId="urn:microsoft.com/office/officeart/2005/8/layout/vList2"/>
    <dgm:cxn modelId="{141FE346-6B48-48D1-ADC3-EB3E540FED6E}" type="presParOf" srcId="{D964FEF4-8934-4430-8686-44D085EE74EB}" destId="{EBA3BAF5-B754-4819-A854-5CBAABBCBAE6}" srcOrd="12" destOrd="0" presId="urn:microsoft.com/office/officeart/2005/8/layout/vList2"/>
    <dgm:cxn modelId="{8D6D40B4-6987-4275-9CDE-C589CB28AA46}" type="presParOf" srcId="{D964FEF4-8934-4430-8686-44D085EE74EB}" destId="{C80284FB-957B-4E03-A31D-3F452DBEE17E}" srcOrd="13" destOrd="0" presId="urn:microsoft.com/office/officeart/2005/8/layout/vList2"/>
    <dgm:cxn modelId="{CCACEE1F-0382-422B-B4D6-E84E294F6019}" type="presParOf" srcId="{D964FEF4-8934-4430-8686-44D085EE74EB}" destId="{83AD0E60-62AB-4CEC-B7CD-631E97FF8368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5EB012-C57D-4FB4-9593-E93124678D0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B94D13F-0DE3-4359-B39C-BADDF8633D6A}">
      <dgm:prSet/>
      <dgm:spPr/>
      <dgm:t>
        <a:bodyPr/>
        <a:lstStyle/>
        <a:p>
          <a:r>
            <a:rPr lang="en-US"/>
            <a:t>For-profit companies and wealthy individuals have high tax liability, so they can use the tax credits. They essentially get a 30% discount on their solar systems because of the federal ITC for solar.</a:t>
          </a:r>
        </a:p>
      </dgm:t>
    </dgm:pt>
    <dgm:pt modelId="{2D835D96-CB55-4738-B84D-86D12B124728}" type="parTrans" cxnId="{CAA2AF3D-9A5F-4F9F-9EA1-D84F82DFA0E4}">
      <dgm:prSet/>
      <dgm:spPr/>
      <dgm:t>
        <a:bodyPr/>
        <a:lstStyle/>
        <a:p>
          <a:endParaRPr lang="en-US"/>
        </a:p>
      </dgm:t>
    </dgm:pt>
    <dgm:pt modelId="{A4BE2305-8443-4867-8B9C-C3DAA1887C59}" type="sibTrans" cxnId="{CAA2AF3D-9A5F-4F9F-9EA1-D84F82DFA0E4}">
      <dgm:prSet/>
      <dgm:spPr/>
      <dgm:t>
        <a:bodyPr/>
        <a:lstStyle/>
        <a:p>
          <a:endParaRPr lang="en-US"/>
        </a:p>
      </dgm:t>
    </dgm:pt>
    <dgm:pt modelId="{BD747A28-0A72-477A-A651-FC132BA485DB}">
      <dgm:prSet/>
      <dgm:spPr/>
      <dgm:t>
        <a:bodyPr/>
        <a:lstStyle/>
        <a:p>
          <a:r>
            <a:rPr lang="en-US" dirty="0"/>
            <a:t>Non-profits and moderate-to-low-income individuals do not have tax liability and cannot use the tax credit, so they have to pay full price for their solar systems.</a:t>
          </a:r>
        </a:p>
      </dgm:t>
    </dgm:pt>
    <dgm:pt modelId="{B719E1E3-3CBF-4A6E-80A6-3A7AD663CE40}" type="parTrans" cxnId="{3679D7C2-9FE4-456E-B1F2-0B1068BDDE72}">
      <dgm:prSet/>
      <dgm:spPr/>
      <dgm:t>
        <a:bodyPr/>
        <a:lstStyle/>
        <a:p>
          <a:endParaRPr lang="en-US"/>
        </a:p>
      </dgm:t>
    </dgm:pt>
    <dgm:pt modelId="{23EACC89-3D5C-4B1E-BA9A-FCA587824B5E}" type="sibTrans" cxnId="{3679D7C2-9FE4-456E-B1F2-0B1068BDDE72}">
      <dgm:prSet/>
      <dgm:spPr/>
      <dgm:t>
        <a:bodyPr/>
        <a:lstStyle/>
        <a:p>
          <a:endParaRPr lang="en-US"/>
        </a:p>
      </dgm:t>
    </dgm:pt>
    <dgm:pt modelId="{F96F2DE7-6A53-45E2-BBEA-C35A72DAFD5B}" type="pres">
      <dgm:prSet presAssocID="{405EB012-C57D-4FB4-9593-E93124678D07}" presName="linear" presStyleCnt="0">
        <dgm:presLayoutVars>
          <dgm:animLvl val="lvl"/>
          <dgm:resizeHandles val="exact"/>
        </dgm:presLayoutVars>
      </dgm:prSet>
      <dgm:spPr/>
    </dgm:pt>
    <dgm:pt modelId="{57966ADB-AE90-467C-A51F-C94A8362555E}" type="pres">
      <dgm:prSet presAssocID="{BB94D13F-0DE3-4359-B39C-BADDF8633D6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DA4595F-12A7-4B73-8D90-F22B78EF3864}" type="pres">
      <dgm:prSet presAssocID="{A4BE2305-8443-4867-8B9C-C3DAA1887C59}" presName="spacer" presStyleCnt="0"/>
      <dgm:spPr/>
    </dgm:pt>
    <dgm:pt modelId="{EB94302C-8521-4452-AEEB-4DF71CA9AB2C}" type="pres">
      <dgm:prSet presAssocID="{BD747A28-0A72-477A-A651-FC132BA485D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4D40400-11A9-43B4-93B9-D19D1C3D65A3}" type="presOf" srcId="{405EB012-C57D-4FB4-9593-E93124678D07}" destId="{F96F2DE7-6A53-45E2-BBEA-C35A72DAFD5B}" srcOrd="0" destOrd="0" presId="urn:microsoft.com/office/officeart/2005/8/layout/vList2"/>
    <dgm:cxn modelId="{9CBE4101-4DD3-4AA5-9393-021298937565}" type="presOf" srcId="{BD747A28-0A72-477A-A651-FC132BA485DB}" destId="{EB94302C-8521-4452-AEEB-4DF71CA9AB2C}" srcOrd="0" destOrd="0" presId="urn:microsoft.com/office/officeart/2005/8/layout/vList2"/>
    <dgm:cxn modelId="{CAA2AF3D-9A5F-4F9F-9EA1-D84F82DFA0E4}" srcId="{405EB012-C57D-4FB4-9593-E93124678D07}" destId="{BB94D13F-0DE3-4359-B39C-BADDF8633D6A}" srcOrd="0" destOrd="0" parTransId="{2D835D96-CB55-4738-B84D-86D12B124728}" sibTransId="{A4BE2305-8443-4867-8B9C-C3DAA1887C59}"/>
    <dgm:cxn modelId="{48D2C470-74D6-4D21-AC8A-2423DBFB9198}" type="presOf" srcId="{BB94D13F-0DE3-4359-B39C-BADDF8633D6A}" destId="{57966ADB-AE90-467C-A51F-C94A8362555E}" srcOrd="0" destOrd="0" presId="urn:microsoft.com/office/officeart/2005/8/layout/vList2"/>
    <dgm:cxn modelId="{3679D7C2-9FE4-456E-B1F2-0B1068BDDE72}" srcId="{405EB012-C57D-4FB4-9593-E93124678D07}" destId="{BD747A28-0A72-477A-A651-FC132BA485DB}" srcOrd="1" destOrd="0" parTransId="{B719E1E3-3CBF-4A6E-80A6-3A7AD663CE40}" sibTransId="{23EACC89-3D5C-4B1E-BA9A-FCA587824B5E}"/>
    <dgm:cxn modelId="{82BF6519-A2FE-4115-B519-0809428E36A3}" type="presParOf" srcId="{F96F2DE7-6A53-45E2-BBEA-C35A72DAFD5B}" destId="{57966ADB-AE90-467C-A51F-C94A8362555E}" srcOrd="0" destOrd="0" presId="urn:microsoft.com/office/officeart/2005/8/layout/vList2"/>
    <dgm:cxn modelId="{FC9830A2-501B-4A6B-898D-EE2B58D7C13D}" type="presParOf" srcId="{F96F2DE7-6A53-45E2-BBEA-C35A72DAFD5B}" destId="{7DA4595F-12A7-4B73-8D90-F22B78EF3864}" srcOrd="1" destOrd="0" presId="urn:microsoft.com/office/officeart/2005/8/layout/vList2"/>
    <dgm:cxn modelId="{3DE3E8CE-D39A-464C-8164-A410F7E0EB09}" type="presParOf" srcId="{F96F2DE7-6A53-45E2-BBEA-C35A72DAFD5B}" destId="{EB94302C-8521-4452-AEEB-4DF71CA9AB2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DEB87B-2C44-4946-84BE-946A04AEC61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17A6BF3-98D0-4A36-ADB4-BAF0B795827A}">
      <dgm:prSet custT="1"/>
      <dgm:spPr/>
      <dgm:t>
        <a:bodyPr/>
        <a:lstStyle/>
        <a:p>
          <a:r>
            <a:rPr lang="en-US" sz="3200" dirty="0"/>
            <a:t>The solar developer, a for-profit, owns the system and gets the tax credits.</a:t>
          </a:r>
        </a:p>
      </dgm:t>
    </dgm:pt>
    <dgm:pt modelId="{FEDBF4BD-097C-46B4-93F2-242EC6FDE501}" type="parTrans" cxnId="{987D5693-2479-4962-BF0E-37301A37B9B1}">
      <dgm:prSet/>
      <dgm:spPr/>
      <dgm:t>
        <a:bodyPr/>
        <a:lstStyle/>
        <a:p>
          <a:endParaRPr lang="en-US"/>
        </a:p>
      </dgm:t>
    </dgm:pt>
    <dgm:pt modelId="{2ADA46F5-00D3-41E2-95DA-D8EA701E17B3}" type="sibTrans" cxnId="{987D5693-2479-4962-BF0E-37301A37B9B1}">
      <dgm:prSet/>
      <dgm:spPr/>
      <dgm:t>
        <a:bodyPr/>
        <a:lstStyle/>
        <a:p>
          <a:endParaRPr lang="en-US"/>
        </a:p>
      </dgm:t>
    </dgm:pt>
    <dgm:pt modelId="{26BB74DA-4CAB-4A47-9BF6-BA9BEE06D28D}">
      <dgm:prSet/>
      <dgm:spPr/>
      <dgm:t>
        <a:bodyPr/>
        <a:lstStyle/>
        <a:p>
          <a:r>
            <a:rPr lang="en-US" dirty="0"/>
            <a:t>The non-profit uses the electricity that comes from the solar system at the same price as a for-profit - but cannot own the system. </a:t>
          </a:r>
        </a:p>
      </dgm:t>
    </dgm:pt>
    <dgm:pt modelId="{04B53D5E-619B-4C01-BD93-D0F2459444B7}" type="parTrans" cxnId="{AE8B47C3-7C68-46E7-9993-D6BC9BB8D02C}">
      <dgm:prSet/>
      <dgm:spPr/>
      <dgm:t>
        <a:bodyPr/>
        <a:lstStyle/>
        <a:p>
          <a:endParaRPr lang="en-US"/>
        </a:p>
      </dgm:t>
    </dgm:pt>
    <dgm:pt modelId="{ECB7938E-6130-44FA-9718-3875431E6D09}" type="sibTrans" cxnId="{AE8B47C3-7C68-46E7-9993-D6BC9BB8D02C}">
      <dgm:prSet/>
      <dgm:spPr/>
      <dgm:t>
        <a:bodyPr/>
        <a:lstStyle/>
        <a:p>
          <a:endParaRPr lang="en-US"/>
        </a:p>
      </dgm:t>
    </dgm:pt>
    <dgm:pt modelId="{C37643E0-7ECF-47C9-B733-99BE5CB4660A}" type="pres">
      <dgm:prSet presAssocID="{B6DEB87B-2C44-4946-84BE-946A04AEC61E}" presName="linear" presStyleCnt="0">
        <dgm:presLayoutVars>
          <dgm:animLvl val="lvl"/>
          <dgm:resizeHandles val="exact"/>
        </dgm:presLayoutVars>
      </dgm:prSet>
      <dgm:spPr/>
    </dgm:pt>
    <dgm:pt modelId="{D5D8BA78-D623-4643-BA2B-72C9FE8D6DF3}" type="pres">
      <dgm:prSet presAssocID="{517A6BF3-98D0-4A36-ADB4-BAF0B795827A}" presName="parentText" presStyleLbl="node1" presStyleIdx="0" presStyleCnt="2" custLinFactNeighborX="-1034">
        <dgm:presLayoutVars>
          <dgm:chMax val="0"/>
          <dgm:bulletEnabled val="1"/>
        </dgm:presLayoutVars>
      </dgm:prSet>
      <dgm:spPr/>
    </dgm:pt>
    <dgm:pt modelId="{62F9AD16-9E65-4175-A772-45A495C9266D}" type="pres">
      <dgm:prSet presAssocID="{2ADA46F5-00D3-41E2-95DA-D8EA701E17B3}" presName="spacer" presStyleCnt="0"/>
      <dgm:spPr/>
    </dgm:pt>
    <dgm:pt modelId="{84FAEB35-FD5F-4389-B0F9-ADBBAD1FD79D}" type="pres">
      <dgm:prSet presAssocID="{26BB74DA-4CAB-4A47-9BF6-BA9BEE06D28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C72CF92-D150-4C46-8788-B8912B78528E}" type="presOf" srcId="{517A6BF3-98D0-4A36-ADB4-BAF0B795827A}" destId="{D5D8BA78-D623-4643-BA2B-72C9FE8D6DF3}" srcOrd="0" destOrd="0" presId="urn:microsoft.com/office/officeart/2005/8/layout/vList2"/>
    <dgm:cxn modelId="{987D5693-2479-4962-BF0E-37301A37B9B1}" srcId="{B6DEB87B-2C44-4946-84BE-946A04AEC61E}" destId="{517A6BF3-98D0-4A36-ADB4-BAF0B795827A}" srcOrd="0" destOrd="0" parTransId="{FEDBF4BD-097C-46B4-93F2-242EC6FDE501}" sibTransId="{2ADA46F5-00D3-41E2-95DA-D8EA701E17B3}"/>
    <dgm:cxn modelId="{033F359A-4503-44D6-8CBD-590B1DCBC7ED}" type="presOf" srcId="{26BB74DA-4CAB-4A47-9BF6-BA9BEE06D28D}" destId="{84FAEB35-FD5F-4389-B0F9-ADBBAD1FD79D}" srcOrd="0" destOrd="0" presId="urn:microsoft.com/office/officeart/2005/8/layout/vList2"/>
    <dgm:cxn modelId="{AE8B47C3-7C68-46E7-9993-D6BC9BB8D02C}" srcId="{B6DEB87B-2C44-4946-84BE-946A04AEC61E}" destId="{26BB74DA-4CAB-4A47-9BF6-BA9BEE06D28D}" srcOrd="1" destOrd="0" parTransId="{04B53D5E-619B-4C01-BD93-D0F2459444B7}" sibTransId="{ECB7938E-6130-44FA-9718-3875431E6D09}"/>
    <dgm:cxn modelId="{2B3324D8-19BC-4D89-9492-8610E9F38768}" type="presOf" srcId="{B6DEB87B-2C44-4946-84BE-946A04AEC61E}" destId="{C37643E0-7ECF-47C9-B733-99BE5CB4660A}" srcOrd="0" destOrd="0" presId="urn:microsoft.com/office/officeart/2005/8/layout/vList2"/>
    <dgm:cxn modelId="{4474EB48-2D1E-4769-BE77-0A02CE5A615C}" type="presParOf" srcId="{C37643E0-7ECF-47C9-B733-99BE5CB4660A}" destId="{D5D8BA78-D623-4643-BA2B-72C9FE8D6DF3}" srcOrd="0" destOrd="0" presId="urn:microsoft.com/office/officeart/2005/8/layout/vList2"/>
    <dgm:cxn modelId="{0E8178F3-1BA4-4B52-921E-01ED85756C00}" type="presParOf" srcId="{C37643E0-7ECF-47C9-B733-99BE5CB4660A}" destId="{62F9AD16-9E65-4175-A772-45A495C9266D}" srcOrd="1" destOrd="0" presId="urn:microsoft.com/office/officeart/2005/8/layout/vList2"/>
    <dgm:cxn modelId="{B79B1B09-4C86-421B-BE5B-18E81C4DA079}" type="presParOf" srcId="{C37643E0-7ECF-47C9-B733-99BE5CB4660A}" destId="{84FAEB35-FD5F-4389-B0F9-ADBBAD1FD79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9B5282-4511-4DD7-9299-282551CECBA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57FE59D-4CCD-43C6-AAB5-C76A0B8BA5D9}">
      <dgm:prSet custT="1"/>
      <dgm:spPr/>
      <dgm:t>
        <a:bodyPr/>
        <a:lstStyle/>
        <a:p>
          <a:r>
            <a:rPr lang="en-US" sz="2400" dirty="0"/>
            <a:t>This is unsatisfactory because non-profits and LMI people are excluded from ownership unless they are willing and able to pay 30% more.</a:t>
          </a:r>
        </a:p>
      </dgm:t>
    </dgm:pt>
    <dgm:pt modelId="{2873A084-6764-477D-BB72-67EE30518240}" type="parTrans" cxnId="{3EB84CF7-AD6F-4692-B282-6FA960C6EC2D}">
      <dgm:prSet/>
      <dgm:spPr/>
      <dgm:t>
        <a:bodyPr/>
        <a:lstStyle/>
        <a:p>
          <a:endParaRPr lang="en-US"/>
        </a:p>
      </dgm:t>
    </dgm:pt>
    <dgm:pt modelId="{6B139AA0-814D-43A9-A805-E32DE7EC1135}" type="sibTrans" cxnId="{3EB84CF7-AD6F-4692-B282-6FA960C6EC2D}">
      <dgm:prSet/>
      <dgm:spPr/>
      <dgm:t>
        <a:bodyPr/>
        <a:lstStyle/>
        <a:p>
          <a:endParaRPr lang="en-US"/>
        </a:p>
      </dgm:t>
    </dgm:pt>
    <dgm:pt modelId="{3F3FEF56-E1C2-47DD-8A96-DB56E056CF71}">
      <dgm:prSet/>
      <dgm:spPr/>
      <dgm:t>
        <a:bodyPr/>
        <a:lstStyle/>
        <a:p>
          <a:r>
            <a:rPr lang="en-US" dirty="0"/>
            <a:t>But PPAs and Leases are not necessarily bad deals! Many for-profits choose these structures - just like some people decide to lease, not buy, a car or home.</a:t>
          </a:r>
        </a:p>
      </dgm:t>
    </dgm:pt>
    <dgm:pt modelId="{269F1A72-2FFB-434F-9791-FD1C30A3B0DA}" type="parTrans" cxnId="{E740E3BD-5357-4748-BC49-AA549F19C071}">
      <dgm:prSet/>
      <dgm:spPr/>
      <dgm:t>
        <a:bodyPr/>
        <a:lstStyle/>
        <a:p>
          <a:endParaRPr lang="en-US"/>
        </a:p>
      </dgm:t>
    </dgm:pt>
    <dgm:pt modelId="{AD52BD34-19A7-4CE5-ACD0-4934641BD2F0}" type="sibTrans" cxnId="{E740E3BD-5357-4748-BC49-AA549F19C071}">
      <dgm:prSet/>
      <dgm:spPr/>
      <dgm:t>
        <a:bodyPr/>
        <a:lstStyle/>
        <a:p>
          <a:endParaRPr lang="en-US"/>
        </a:p>
      </dgm:t>
    </dgm:pt>
    <dgm:pt modelId="{431099A6-4F07-45D6-909B-07FE7CE72FAB}">
      <dgm:prSet/>
      <dgm:spPr/>
      <dgm:t>
        <a:bodyPr/>
        <a:lstStyle/>
        <a:p>
          <a:r>
            <a:rPr lang="en-US" dirty="0"/>
            <a:t>The issue is that non-profits are in a situation where they can lease at the same price as everyone else, but cannot buy at the same price as everyone else. </a:t>
          </a:r>
        </a:p>
      </dgm:t>
    </dgm:pt>
    <dgm:pt modelId="{0F776EC5-E0B4-4D76-9C7A-B00CE91733D5}" type="parTrans" cxnId="{151C03AF-192C-4062-980D-530CCFB42F75}">
      <dgm:prSet/>
      <dgm:spPr/>
      <dgm:t>
        <a:bodyPr/>
        <a:lstStyle/>
        <a:p>
          <a:endParaRPr lang="en-US"/>
        </a:p>
      </dgm:t>
    </dgm:pt>
    <dgm:pt modelId="{5E8A72F1-EB1A-4514-86A3-DF79403B2400}" type="sibTrans" cxnId="{151C03AF-192C-4062-980D-530CCFB42F75}">
      <dgm:prSet/>
      <dgm:spPr/>
      <dgm:t>
        <a:bodyPr/>
        <a:lstStyle/>
        <a:p>
          <a:endParaRPr lang="en-US"/>
        </a:p>
      </dgm:t>
    </dgm:pt>
    <dgm:pt modelId="{67AEB2BB-FAF3-4641-AAE0-D620E07BEB3D}" type="pres">
      <dgm:prSet presAssocID="{209B5282-4511-4DD7-9299-282551CECBAD}" presName="linear" presStyleCnt="0">
        <dgm:presLayoutVars>
          <dgm:animLvl val="lvl"/>
          <dgm:resizeHandles val="exact"/>
        </dgm:presLayoutVars>
      </dgm:prSet>
      <dgm:spPr/>
    </dgm:pt>
    <dgm:pt modelId="{F23B0DF5-BE96-4981-B5F6-939F41F33F35}" type="pres">
      <dgm:prSet presAssocID="{A57FE59D-4CCD-43C6-AAB5-C76A0B8BA5D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70C664C-00DB-4478-BB79-AFFB34ECA3BD}" type="pres">
      <dgm:prSet presAssocID="{6B139AA0-814D-43A9-A805-E32DE7EC1135}" presName="spacer" presStyleCnt="0"/>
      <dgm:spPr/>
    </dgm:pt>
    <dgm:pt modelId="{A72E8C74-27A3-49E8-AE19-0F2CBA9B70F0}" type="pres">
      <dgm:prSet presAssocID="{3F3FEF56-E1C2-47DD-8A96-DB56E056CF7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FA35AB0-431A-4D9C-8A76-8F346140256E}" type="pres">
      <dgm:prSet presAssocID="{AD52BD34-19A7-4CE5-ACD0-4934641BD2F0}" presName="spacer" presStyleCnt="0"/>
      <dgm:spPr/>
    </dgm:pt>
    <dgm:pt modelId="{1FA6A474-86EA-4153-A3D6-B250BF602896}" type="pres">
      <dgm:prSet presAssocID="{431099A6-4F07-45D6-909B-07FE7CE72FA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CA2285E-5F09-4CB5-A170-04F7295476EF}" type="presOf" srcId="{A57FE59D-4CCD-43C6-AAB5-C76A0B8BA5D9}" destId="{F23B0DF5-BE96-4981-B5F6-939F41F33F35}" srcOrd="0" destOrd="0" presId="urn:microsoft.com/office/officeart/2005/8/layout/vList2"/>
    <dgm:cxn modelId="{541DCA64-2867-4655-80A7-EDE87116D859}" type="presOf" srcId="{431099A6-4F07-45D6-909B-07FE7CE72FAB}" destId="{1FA6A474-86EA-4153-A3D6-B250BF602896}" srcOrd="0" destOrd="0" presId="urn:microsoft.com/office/officeart/2005/8/layout/vList2"/>
    <dgm:cxn modelId="{4BF73F58-937D-4FC7-9CAF-ED476E7DAC7C}" type="presOf" srcId="{3F3FEF56-E1C2-47DD-8A96-DB56E056CF71}" destId="{A72E8C74-27A3-49E8-AE19-0F2CBA9B70F0}" srcOrd="0" destOrd="0" presId="urn:microsoft.com/office/officeart/2005/8/layout/vList2"/>
    <dgm:cxn modelId="{D2E8F15A-587C-4827-8942-39FB038B1EE7}" type="presOf" srcId="{209B5282-4511-4DD7-9299-282551CECBAD}" destId="{67AEB2BB-FAF3-4641-AAE0-D620E07BEB3D}" srcOrd="0" destOrd="0" presId="urn:microsoft.com/office/officeart/2005/8/layout/vList2"/>
    <dgm:cxn modelId="{151C03AF-192C-4062-980D-530CCFB42F75}" srcId="{209B5282-4511-4DD7-9299-282551CECBAD}" destId="{431099A6-4F07-45D6-909B-07FE7CE72FAB}" srcOrd="2" destOrd="0" parTransId="{0F776EC5-E0B4-4D76-9C7A-B00CE91733D5}" sibTransId="{5E8A72F1-EB1A-4514-86A3-DF79403B2400}"/>
    <dgm:cxn modelId="{E740E3BD-5357-4748-BC49-AA549F19C071}" srcId="{209B5282-4511-4DD7-9299-282551CECBAD}" destId="{3F3FEF56-E1C2-47DD-8A96-DB56E056CF71}" srcOrd="1" destOrd="0" parTransId="{269F1A72-2FFB-434F-9791-FD1C30A3B0DA}" sibTransId="{AD52BD34-19A7-4CE5-ACD0-4934641BD2F0}"/>
    <dgm:cxn modelId="{3EB84CF7-AD6F-4692-B282-6FA960C6EC2D}" srcId="{209B5282-4511-4DD7-9299-282551CECBAD}" destId="{A57FE59D-4CCD-43C6-AAB5-C76A0B8BA5D9}" srcOrd="0" destOrd="0" parTransId="{2873A084-6764-477D-BB72-67EE30518240}" sibTransId="{6B139AA0-814D-43A9-A805-E32DE7EC1135}"/>
    <dgm:cxn modelId="{F6DF087A-A736-4526-A73D-1EF2335A11DD}" type="presParOf" srcId="{67AEB2BB-FAF3-4641-AAE0-D620E07BEB3D}" destId="{F23B0DF5-BE96-4981-B5F6-939F41F33F35}" srcOrd="0" destOrd="0" presId="urn:microsoft.com/office/officeart/2005/8/layout/vList2"/>
    <dgm:cxn modelId="{71DDBFE8-EB33-490F-AB4A-ED8F57EA584F}" type="presParOf" srcId="{67AEB2BB-FAF3-4641-AAE0-D620E07BEB3D}" destId="{870C664C-00DB-4478-BB79-AFFB34ECA3BD}" srcOrd="1" destOrd="0" presId="urn:microsoft.com/office/officeart/2005/8/layout/vList2"/>
    <dgm:cxn modelId="{E0DA5818-25C9-4641-A587-9EA209E95DCC}" type="presParOf" srcId="{67AEB2BB-FAF3-4641-AAE0-D620E07BEB3D}" destId="{A72E8C74-27A3-49E8-AE19-0F2CBA9B70F0}" srcOrd="2" destOrd="0" presId="urn:microsoft.com/office/officeart/2005/8/layout/vList2"/>
    <dgm:cxn modelId="{C69B1F90-4303-417C-8188-18791AEAD397}" type="presParOf" srcId="{67AEB2BB-FAF3-4641-AAE0-D620E07BEB3D}" destId="{3FA35AB0-431A-4D9C-8A76-8F346140256E}" srcOrd="3" destOrd="0" presId="urn:microsoft.com/office/officeart/2005/8/layout/vList2"/>
    <dgm:cxn modelId="{5E0F4513-AD92-4048-B03E-963E5D066762}" type="presParOf" srcId="{67AEB2BB-FAF3-4641-AAE0-D620E07BEB3D}" destId="{1FA6A474-86EA-4153-A3D6-B250BF60289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1CFCF1-C981-449B-AF59-B3200316354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F3E55B8-9F13-4EE9-8DAE-0B36AF69670E}">
      <dgm:prSet/>
      <dgm:spPr/>
      <dgm:t>
        <a:bodyPr/>
        <a:lstStyle/>
        <a:p>
          <a:r>
            <a:rPr lang="en-US"/>
            <a:t>Net Metering </a:t>
          </a:r>
        </a:p>
      </dgm:t>
    </dgm:pt>
    <dgm:pt modelId="{303C651C-9173-48E7-B7C4-A980F08593E6}" type="parTrans" cxnId="{8E7F5C77-E3B4-4F57-97D7-0BA221BD5520}">
      <dgm:prSet/>
      <dgm:spPr/>
      <dgm:t>
        <a:bodyPr/>
        <a:lstStyle/>
        <a:p>
          <a:endParaRPr lang="en-US"/>
        </a:p>
      </dgm:t>
    </dgm:pt>
    <dgm:pt modelId="{F44DC2B0-9A68-41F1-853E-CB8E73DD0EC3}" type="sibTrans" cxnId="{8E7F5C77-E3B4-4F57-97D7-0BA221BD5520}">
      <dgm:prSet/>
      <dgm:spPr/>
      <dgm:t>
        <a:bodyPr/>
        <a:lstStyle/>
        <a:p>
          <a:endParaRPr lang="en-US"/>
        </a:p>
      </dgm:t>
    </dgm:pt>
    <dgm:pt modelId="{7377AB8C-6927-4360-AFB9-8BE1918CDAF4}">
      <dgm:prSet custT="1"/>
      <dgm:spPr/>
      <dgm:t>
        <a:bodyPr/>
        <a:lstStyle/>
        <a:p>
          <a:r>
            <a:rPr lang="en-US" sz="2000" dirty="0"/>
            <a:t>Customers with solar are credited by the utility company when more power is produced than used</a:t>
          </a:r>
        </a:p>
      </dgm:t>
    </dgm:pt>
    <dgm:pt modelId="{1F6EA8E7-D638-4C24-946F-E29D313985E8}" type="parTrans" cxnId="{FDAF5432-1817-4BD6-9A52-C9938BA50F95}">
      <dgm:prSet/>
      <dgm:spPr/>
      <dgm:t>
        <a:bodyPr/>
        <a:lstStyle/>
        <a:p>
          <a:endParaRPr lang="en-US"/>
        </a:p>
      </dgm:t>
    </dgm:pt>
    <dgm:pt modelId="{F645CF12-62FD-480C-AA18-2252ADF3CFFF}" type="sibTrans" cxnId="{FDAF5432-1817-4BD6-9A52-C9938BA50F95}">
      <dgm:prSet/>
      <dgm:spPr/>
      <dgm:t>
        <a:bodyPr/>
        <a:lstStyle/>
        <a:p>
          <a:endParaRPr lang="en-US"/>
        </a:p>
      </dgm:t>
    </dgm:pt>
    <dgm:pt modelId="{3989F4C7-9C9F-4D51-ADCB-A69581D11B2A}">
      <dgm:prSet custT="1"/>
      <dgm:spPr/>
      <dgm:t>
        <a:bodyPr/>
        <a:lstStyle/>
        <a:p>
          <a:r>
            <a:rPr lang="en-US" sz="2000" dirty="0"/>
            <a:t>Credits are applied when the system produces less than the host uses</a:t>
          </a:r>
        </a:p>
      </dgm:t>
    </dgm:pt>
    <dgm:pt modelId="{547674E9-9018-4C60-89B0-5977CE6C22F7}" type="parTrans" cxnId="{9956710E-352E-4934-A4E1-7F6C611A26CC}">
      <dgm:prSet/>
      <dgm:spPr/>
      <dgm:t>
        <a:bodyPr/>
        <a:lstStyle/>
        <a:p>
          <a:endParaRPr lang="en-US"/>
        </a:p>
      </dgm:t>
    </dgm:pt>
    <dgm:pt modelId="{03EF9E64-0C2B-4248-BEAA-0B78096215BC}" type="sibTrans" cxnId="{9956710E-352E-4934-A4E1-7F6C611A26CC}">
      <dgm:prSet/>
      <dgm:spPr/>
      <dgm:t>
        <a:bodyPr/>
        <a:lstStyle/>
        <a:p>
          <a:endParaRPr lang="en-US"/>
        </a:p>
      </dgm:t>
    </dgm:pt>
    <dgm:pt modelId="{367F4B6F-AD66-4A4D-90B3-30EF5E72C483}">
      <dgm:prSet/>
      <dgm:spPr/>
      <dgm:t>
        <a:bodyPr/>
        <a:lstStyle/>
        <a:p>
          <a:r>
            <a:rPr lang="en-US"/>
            <a:t>Placed in Service (PIS)</a:t>
          </a:r>
        </a:p>
      </dgm:t>
    </dgm:pt>
    <dgm:pt modelId="{DEE79C1A-41D6-4C7B-AFC1-309E92ABEBE2}" type="parTrans" cxnId="{A54C0895-BDD4-4D45-85BA-F4BD50832E19}">
      <dgm:prSet/>
      <dgm:spPr/>
      <dgm:t>
        <a:bodyPr/>
        <a:lstStyle/>
        <a:p>
          <a:endParaRPr lang="en-US"/>
        </a:p>
      </dgm:t>
    </dgm:pt>
    <dgm:pt modelId="{5AA3F2C7-FEB2-4973-A7B6-ED203D395241}" type="sibTrans" cxnId="{A54C0895-BDD4-4D45-85BA-F4BD50832E19}">
      <dgm:prSet/>
      <dgm:spPr/>
      <dgm:t>
        <a:bodyPr/>
        <a:lstStyle/>
        <a:p>
          <a:endParaRPr lang="en-US"/>
        </a:p>
      </dgm:t>
    </dgm:pt>
    <dgm:pt modelId="{50FD9B2B-D2EA-47A5-B77B-7A43FF492D3B}">
      <dgm:prSet custT="1"/>
      <dgm:spPr/>
      <dgm:t>
        <a:bodyPr/>
        <a:lstStyle/>
        <a:p>
          <a:r>
            <a:rPr lang="en-US" sz="2000" dirty="0"/>
            <a:t>The date the system is turned on and starts feeding power into the grid</a:t>
          </a:r>
        </a:p>
      </dgm:t>
    </dgm:pt>
    <dgm:pt modelId="{23A7F836-C821-480E-9179-32A81461613A}" type="parTrans" cxnId="{EDA9476B-702C-4079-BA1B-69652212C69E}">
      <dgm:prSet/>
      <dgm:spPr/>
      <dgm:t>
        <a:bodyPr/>
        <a:lstStyle/>
        <a:p>
          <a:endParaRPr lang="en-US"/>
        </a:p>
      </dgm:t>
    </dgm:pt>
    <dgm:pt modelId="{DD1F8816-C4BA-4F9A-A58D-7FC121626D0E}" type="sibTrans" cxnId="{EDA9476B-702C-4079-BA1B-69652212C69E}">
      <dgm:prSet/>
      <dgm:spPr/>
      <dgm:t>
        <a:bodyPr/>
        <a:lstStyle/>
        <a:p>
          <a:endParaRPr lang="en-US"/>
        </a:p>
      </dgm:t>
    </dgm:pt>
    <dgm:pt modelId="{FC8F4FE9-437B-4DEB-AEBC-98BF61DDE0A8}">
      <dgm:prSet/>
      <dgm:spPr/>
      <dgm:t>
        <a:bodyPr/>
        <a:lstStyle/>
        <a:p>
          <a:r>
            <a:rPr lang="en-US"/>
            <a:t>Offtaker</a:t>
          </a:r>
        </a:p>
      </dgm:t>
    </dgm:pt>
    <dgm:pt modelId="{D5AC808F-CDC8-4DC2-8E4E-1E59C894A5C1}" type="parTrans" cxnId="{FD7780B3-DE4F-4F22-957B-263CBE9132EB}">
      <dgm:prSet/>
      <dgm:spPr/>
      <dgm:t>
        <a:bodyPr/>
        <a:lstStyle/>
        <a:p>
          <a:endParaRPr lang="en-US"/>
        </a:p>
      </dgm:t>
    </dgm:pt>
    <dgm:pt modelId="{23974BC6-E7D7-47A6-A756-1009E1E48C61}" type="sibTrans" cxnId="{FD7780B3-DE4F-4F22-957B-263CBE9132EB}">
      <dgm:prSet/>
      <dgm:spPr/>
      <dgm:t>
        <a:bodyPr/>
        <a:lstStyle/>
        <a:p>
          <a:endParaRPr lang="en-US"/>
        </a:p>
      </dgm:t>
    </dgm:pt>
    <dgm:pt modelId="{1B9CCFFC-D5D1-4DB1-855D-32C5A6BE7D5E}">
      <dgm:prSet custT="1"/>
      <dgm:spPr/>
      <dgm:t>
        <a:bodyPr/>
        <a:lstStyle/>
        <a:p>
          <a:r>
            <a:rPr lang="en-US" sz="2000" dirty="0"/>
            <a:t>The end user of the electricity produced</a:t>
          </a:r>
        </a:p>
      </dgm:t>
    </dgm:pt>
    <dgm:pt modelId="{1746C6C6-EB04-4445-A44B-6EE068578CB4}" type="parTrans" cxnId="{3281DD26-787B-46AE-BE48-A31D20D8CA7A}">
      <dgm:prSet/>
      <dgm:spPr/>
      <dgm:t>
        <a:bodyPr/>
        <a:lstStyle/>
        <a:p>
          <a:endParaRPr lang="en-US"/>
        </a:p>
      </dgm:t>
    </dgm:pt>
    <dgm:pt modelId="{BF1A1853-0870-4C6A-9C75-474EE24FC4C1}" type="sibTrans" cxnId="{3281DD26-787B-46AE-BE48-A31D20D8CA7A}">
      <dgm:prSet/>
      <dgm:spPr/>
      <dgm:t>
        <a:bodyPr/>
        <a:lstStyle/>
        <a:p>
          <a:endParaRPr lang="en-US"/>
        </a:p>
      </dgm:t>
    </dgm:pt>
    <dgm:pt modelId="{366280BF-0553-4B78-BFE5-F395A51B0FD8}">
      <dgm:prSet/>
      <dgm:spPr/>
      <dgm:t>
        <a:bodyPr/>
        <a:lstStyle/>
        <a:p>
          <a:r>
            <a:rPr lang="en-US"/>
            <a:t>Community Solar</a:t>
          </a:r>
        </a:p>
      </dgm:t>
    </dgm:pt>
    <dgm:pt modelId="{46DA1899-3A03-4FE4-A1D1-1356CD3096C4}" type="parTrans" cxnId="{6F4A6FC1-7C0A-49F0-806B-64A1D9D5743D}">
      <dgm:prSet/>
      <dgm:spPr/>
      <dgm:t>
        <a:bodyPr/>
        <a:lstStyle/>
        <a:p>
          <a:endParaRPr lang="en-US"/>
        </a:p>
      </dgm:t>
    </dgm:pt>
    <dgm:pt modelId="{531B5868-7A93-49AA-949D-49B50046E28E}" type="sibTrans" cxnId="{6F4A6FC1-7C0A-49F0-806B-64A1D9D5743D}">
      <dgm:prSet/>
      <dgm:spPr/>
      <dgm:t>
        <a:bodyPr/>
        <a:lstStyle/>
        <a:p>
          <a:endParaRPr lang="en-US"/>
        </a:p>
      </dgm:t>
    </dgm:pt>
    <dgm:pt modelId="{3F58F7A2-9A8E-4BE2-9ECE-BBF816062020}">
      <dgm:prSet custT="1"/>
      <dgm:spPr/>
      <dgm:t>
        <a:bodyPr/>
        <a:lstStyle/>
        <a:p>
          <a:r>
            <a:rPr lang="en-US" sz="2000" dirty="0"/>
            <a:t>A large host that sells 50% of power generated to others</a:t>
          </a:r>
        </a:p>
      </dgm:t>
    </dgm:pt>
    <dgm:pt modelId="{6B1B35EA-E0B9-40AF-8F3D-190B111371FB}" type="parTrans" cxnId="{A5F66F51-CD1C-457C-AF2E-EAB0F3E665B7}">
      <dgm:prSet/>
      <dgm:spPr/>
      <dgm:t>
        <a:bodyPr/>
        <a:lstStyle/>
        <a:p>
          <a:endParaRPr lang="en-US"/>
        </a:p>
      </dgm:t>
    </dgm:pt>
    <dgm:pt modelId="{94967E60-6862-4E24-98A7-88950DBE9BF0}" type="sibTrans" cxnId="{A5F66F51-CD1C-457C-AF2E-EAB0F3E665B7}">
      <dgm:prSet/>
      <dgm:spPr/>
      <dgm:t>
        <a:bodyPr/>
        <a:lstStyle/>
        <a:p>
          <a:endParaRPr lang="en-US"/>
        </a:p>
      </dgm:t>
    </dgm:pt>
    <dgm:pt modelId="{E2B603AD-C6B2-4736-874D-20919D4DB49A}">
      <dgm:prSet custT="1"/>
      <dgm:spPr/>
      <dgm:t>
        <a:bodyPr/>
        <a:lstStyle/>
        <a:p>
          <a:r>
            <a:rPr lang="en-US" sz="2000" dirty="0"/>
            <a:t>The date the IRS needs</a:t>
          </a:r>
        </a:p>
      </dgm:t>
    </dgm:pt>
    <dgm:pt modelId="{4ADC525C-1F63-41DB-983D-204311264924}" type="parTrans" cxnId="{C9C28996-4C2F-4EF8-8FD0-21A8D49C41F1}">
      <dgm:prSet/>
      <dgm:spPr/>
      <dgm:t>
        <a:bodyPr/>
        <a:lstStyle/>
        <a:p>
          <a:endParaRPr lang="en-US"/>
        </a:p>
      </dgm:t>
    </dgm:pt>
    <dgm:pt modelId="{9A99117F-6779-4D67-BA13-174D9F62B687}" type="sibTrans" cxnId="{C9C28996-4C2F-4EF8-8FD0-21A8D49C41F1}">
      <dgm:prSet/>
      <dgm:spPr/>
      <dgm:t>
        <a:bodyPr/>
        <a:lstStyle/>
        <a:p>
          <a:endParaRPr lang="en-US"/>
        </a:p>
      </dgm:t>
    </dgm:pt>
    <dgm:pt modelId="{2A7505AF-7EE1-4889-BD17-C0A1FC226297}" type="pres">
      <dgm:prSet presAssocID="{E01CFCF1-C981-449B-AF59-B3200316354D}" presName="linear" presStyleCnt="0">
        <dgm:presLayoutVars>
          <dgm:animLvl val="lvl"/>
          <dgm:resizeHandles val="exact"/>
        </dgm:presLayoutVars>
      </dgm:prSet>
      <dgm:spPr/>
    </dgm:pt>
    <dgm:pt modelId="{5D912CD1-4068-4427-B93C-61978E4C4DD7}" type="pres">
      <dgm:prSet presAssocID="{EF3E55B8-9F13-4EE9-8DAE-0B36AF69670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2B1AAC6-79F7-477A-B007-691D7D09745A}" type="pres">
      <dgm:prSet presAssocID="{EF3E55B8-9F13-4EE9-8DAE-0B36AF69670E}" presName="childText" presStyleLbl="revTx" presStyleIdx="0" presStyleCnt="4">
        <dgm:presLayoutVars>
          <dgm:bulletEnabled val="1"/>
        </dgm:presLayoutVars>
      </dgm:prSet>
      <dgm:spPr/>
    </dgm:pt>
    <dgm:pt modelId="{48334931-A45B-43A2-91FA-E6830E55D6C2}" type="pres">
      <dgm:prSet presAssocID="{367F4B6F-AD66-4A4D-90B3-30EF5E72C48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0387558-84EF-4575-9562-090D77D3D2CA}" type="pres">
      <dgm:prSet presAssocID="{367F4B6F-AD66-4A4D-90B3-30EF5E72C483}" presName="childText" presStyleLbl="revTx" presStyleIdx="1" presStyleCnt="4" custLinFactNeighborX="921" custLinFactNeighborY="-10788">
        <dgm:presLayoutVars>
          <dgm:bulletEnabled val="1"/>
        </dgm:presLayoutVars>
      </dgm:prSet>
      <dgm:spPr/>
    </dgm:pt>
    <dgm:pt modelId="{F5DAA2AF-D3E8-41A4-ABDD-77B61E869B5F}" type="pres">
      <dgm:prSet presAssocID="{FC8F4FE9-437B-4DEB-AEBC-98BF61DDE0A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E6D1068-C83D-45D3-8A7B-A7F5A94DEF60}" type="pres">
      <dgm:prSet presAssocID="{FC8F4FE9-437B-4DEB-AEBC-98BF61DDE0A8}" presName="childText" presStyleLbl="revTx" presStyleIdx="2" presStyleCnt="4">
        <dgm:presLayoutVars>
          <dgm:bulletEnabled val="1"/>
        </dgm:presLayoutVars>
      </dgm:prSet>
      <dgm:spPr/>
    </dgm:pt>
    <dgm:pt modelId="{A8C4BC1E-7973-4569-BBEF-6217FDF24ED8}" type="pres">
      <dgm:prSet presAssocID="{366280BF-0553-4B78-BFE5-F395A51B0FD8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D88955BD-D10F-461C-AD86-8B14F13F1FCF}" type="pres">
      <dgm:prSet presAssocID="{366280BF-0553-4B78-BFE5-F395A51B0FD8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9956710E-352E-4934-A4E1-7F6C611A26CC}" srcId="{EF3E55B8-9F13-4EE9-8DAE-0B36AF69670E}" destId="{3989F4C7-9C9F-4D51-ADCB-A69581D11B2A}" srcOrd="1" destOrd="0" parTransId="{547674E9-9018-4C60-89B0-5977CE6C22F7}" sibTransId="{03EF9E64-0C2B-4248-BEAA-0B78096215BC}"/>
    <dgm:cxn modelId="{3281DD26-787B-46AE-BE48-A31D20D8CA7A}" srcId="{FC8F4FE9-437B-4DEB-AEBC-98BF61DDE0A8}" destId="{1B9CCFFC-D5D1-4DB1-855D-32C5A6BE7D5E}" srcOrd="0" destOrd="0" parTransId="{1746C6C6-EB04-4445-A44B-6EE068578CB4}" sibTransId="{BF1A1853-0870-4C6A-9C75-474EE24FC4C1}"/>
    <dgm:cxn modelId="{FDAF5432-1817-4BD6-9A52-C9938BA50F95}" srcId="{EF3E55B8-9F13-4EE9-8DAE-0B36AF69670E}" destId="{7377AB8C-6927-4360-AFB9-8BE1918CDAF4}" srcOrd="0" destOrd="0" parTransId="{1F6EA8E7-D638-4C24-946F-E29D313985E8}" sibTransId="{F645CF12-62FD-480C-AA18-2252ADF3CFFF}"/>
    <dgm:cxn modelId="{96FB3947-10F7-4323-9519-D6BA7238E555}" type="presOf" srcId="{E01CFCF1-C981-449B-AF59-B3200316354D}" destId="{2A7505AF-7EE1-4889-BD17-C0A1FC226297}" srcOrd="0" destOrd="0" presId="urn:microsoft.com/office/officeart/2005/8/layout/vList2"/>
    <dgm:cxn modelId="{EDA9476B-702C-4079-BA1B-69652212C69E}" srcId="{367F4B6F-AD66-4A4D-90B3-30EF5E72C483}" destId="{50FD9B2B-D2EA-47A5-B77B-7A43FF492D3B}" srcOrd="0" destOrd="0" parTransId="{23A7F836-C821-480E-9179-32A81461613A}" sibTransId="{DD1F8816-C4BA-4F9A-A58D-7FC121626D0E}"/>
    <dgm:cxn modelId="{28BC5C6E-7EF2-4A81-B213-590D66C89A9B}" type="presOf" srcId="{3F58F7A2-9A8E-4BE2-9ECE-BBF816062020}" destId="{D88955BD-D10F-461C-AD86-8B14F13F1FCF}" srcOrd="0" destOrd="0" presId="urn:microsoft.com/office/officeart/2005/8/layout/vList2"/>
    <dgm:cxn modelId="{A5F66F51-CD1C-457C-AF2E-EAB0F3E665B7}" srcId="{366280BF-0553-4B78-BFE5-F395A51B0FD8}" destId="{3F58F7A2-9A8E-4BE2-9ECE-BBF816062020}" srcOrd="0" destOrd="0" parTransId="{6B1B35EA-E0B9-40AF-8F3D-190B111371FB}" sibTransId="{94967E60-6862-4E24-98A7-88950DBE9BF0}"/>
    <dgm:cxn modelId="{8E7F5C77-E3B4-4F57-97D7-0BA221BD5520}" srcId="{E01CFCF1-C981-449B-AF59-B3200316354D}" destId="{EF3E55B8-9F13-4EE9-8DAE-0B36AF69670E}" srcOrd="0" destOrd="0" parTransId="{303C651C-9173-48E7-B7C4-A980F08593E6}" sibTransId="{F44DC2B0-9A68-41F1-853E-CB8E73DD0EC3}"/>
    <dgm:cxn modelId="{A54C0895-BDD4-4D45-85BA-F4BD50832E19}" srcId="{E01CFCF1-C981-449B-AF59-B3200316354D}" destId="{367F4B6F-AD66-4A4D-90B3-30EF5E72C483}" srcOrd="1" destOrd="0" parTransId="{DEE79C1A-41D6-4C7B-AFC1-309E92ABEBE2}" sibTransId="{5AA3F2C7-FEB2-4973-A7B6-ED203D395241}"/>
    <dgm:cxn modelId="{C9C28996-4C2F-4EF8-8FD0-21A8D49C41F1}" srcId="{367F4B6F-AD66-4A4D-90B3-30EF5E72C483}" destId="{E2B603AD-C6B2-4736-874D-20919D4DB49A}" srcOrd="1" destOrd="0" parTransId="{4ADC525C-1F63-41DB-983D-204311264924}" sibTransId="{9A99117F-6779-4D67-BA13-174D9F62B687}"/>
    <dgm:cxn modelId="{F3CE54A0-6EEA-4E78-9861-64A917554945}" type="presOf" srcId="{366280BF-0553-4B78-BFE5-F395A51B0FD8}" destId="{A8C4BC1E-7973-4569-BBEF-6217FDF24ED8}" srcOrd="0" destOrd="0" presId="urn:microsoft.com/office/officeart/2005/8/layout/vList2"/>
    <dgm:cxn modelId="{D9EC69A1-1CD5-405F-850D-A819CAB43A25}" type="presOf" srcId="{E2B603AD-C6B2-4736-874D-20919D4DB49A}" destId="{B0387558-84EF-4575-9562-090D77D3D2CA}" srcOrd="0" destOrd="1" presId="urn:microsoft.com/office/officeart/2005/8/layout/vList2"/>
    <dgm:cxn modelId="{000447A4-AB38-4D36-AEE5-427A1305650C}" type="presOf" srcId="{1B9CCFFC-D5D1-4DB1-855D-32C5A6BE7D5E}" destId="{6E6D1068-C83D-45D3-8A7B-A7F5A94DEF60}" srcOrd="0" destOrd="0" presId="urn:microsoft.com/office/officeart/2005/8/layout/vList2"/>
    <dgm:cxn modelId="{06E028B3-6BDE-44A8-A90B-58C782B1ED67}" type="presOf" srcId="{50FD9B2B-D2EA-47A5-B77B-7A43FF492D3B}" destId="{B0387558-84EF-4575-9562-090D77D3D2CA}" srcOrd="0" destOrd="0" presId="urn:microsoft.com/office/officeart/2005/8/layout/vList2"/>
    <dgm:cxn modelId="{FD7780B3-DE4F-4F22-957B-263CBE9132EB}" srcId="{E01CFCF1-C981-449B-AF59-B3200316354D}" destId="{FC8F4FE9-437B-4DEB-AEBC-98BF61DDE0A8}" srcOrd="2" destOrd="0" parTransId="{D5AC808F-CDC8-4DC2-8E4E-1E59C894A5C1}" sibTransId="{23974BC6-E7D7-47A6-A756-1009E1E48C61}"/>
    <dgm:cxn modelId="{A4CFECBD-1369-4A5C-AFA5-CFE589AE70AE}" type="presOf" srcId="{EF3E55B8-9F13-4EE9-8DAE-0B36AF69670E}" destId="{5D912CD1-4068-4427-B93C-61978E4C4DD7}" srcOrd="0" destOrd="0" presId="urn:microsoft.com/office/officeart/2005/8/layout/vList2"/>
    <dgm:cxn modelId="{6F4A6FC1-7C0A-49F0-806B-64A1D9D5743D}" srcId="{E01CFCF1-C981-449B-AF59-B3200316354D}" destId="{366280BF-0553-4B78-BFE5-F395A51B0FD8}" srcOrd="3" destOrd="0" parTransId="{46DA1899-3A03-4FE4-A1D1-1356CD3096C4}" sibTransId="{531B5868-7A93-49AA-949D-49B50046E28E}"/>
    <dgm:cxn modelId="{F86118D4-DDD0-45D1-86AB-92A3B7E6CB17}" type="presOf" srcId="{3989F4C7-9C9F-4D51-ADCB-A69581D11B2A}" destId="{62B1AAC6-79F7-477A-B007-691D7D09745A}" srcOrd="0" destOrd="1" presId="urn:microsoft.com/office/officeart/2005/8/layout/vList2"/>
    <dgm:cxn modelId="{5CDFA5DF-3FA0-48DF-8B8D-14CE71723511}" type="presOf" srcId="{367F4B6F-AD66-4A4D-90B3-30EF5E72C483}" destId="{48334931-A45B-43A2-91FA-E6830E55D6C2}" srcOrd="0" destOrd="0" presId="urn:microsoft.com/office/officeart/2005/8/layout/vList2"/>
    <dgm:cxn modelId="{62BC9CE5-DF4B-41F2-9CC5-C4C3D0D3CCD9}" type="presOf" srcId="{FC8F4FE9-437B-4DEB-AEBC-98BF61DDE0A8}" destId="{F5DAA2AF-D3E8-41A4-ABDD-77B61E869B5F}" srcOrd="0" destOrd="0" presId="urn:microsoft.com/office/officeart/2005/8/layout/vList2"/>
    <dgm:cxn modelId="{C35215EC-CE15-4A0F-9BC6-89FEA7680A9B}" type="presOf" srcId="{7377AB8C-6927-4360-AFB9-8BE1918CDAF4}" destId="{62B1AAC6-79F7-477A-B007-691D7D09745A}" srcOrd="0" destOrd="0" presId="urn:microsoft.com/office/officeart/2005/8/layout/vList2"/>
    <dgm:cxn modelId="{5754655F-B1F3-47BE-949C-83C8A60F1F4E}" type="presParOf" srcId="{2A7505AF-7EE1-4889-BD17-C0A1FC226297}" destId="{5D912CD1-4068-4427-B93C-61978E4C4DD7}" srcOrd="0" destOrd="0" presId="urn:microsoft.com/office/officeart/2005/8/layout/vList2"/>
    <dgm:cxn modelId="{CE95F32E-D0A8-47DB-B8E7-D9235D448049}" type="presParOf" srcId="{2A7505AF-7EE1-4889-BD17-C0A1FC226297}" destId="{62B1AAC6-79F7-477A-B007-691D7D09745A}" srcOrd="1" destOrd="0" presId="urn:microsoft.com/office/officeart/2005/8/layout/vList2"/>
    <dgm:cxn modelId="{FAAEC0D3-2858-4A90-BC20-227B63432450}" type="presParOf" srcId="{2A7505AF-7EE1-4889-BD17-C0A1FC226297}" destId="{48334931-A45B-43A2-91FA-E6830E55D6C2}" srcOrd="2" destOrd="0" presId="urn:microsoft.com/office/officeart/2005/8/layout/vList2"/>
    <dgm:cxn modelId="{E7C1A629-1A53-43FB-BD2D-2CCB8E780B77}" type="presParOf" srcId="{2A7505AF-7EE1-4889-BD17-C0A1FC226297}" destId="{B0387558-84EF-4575-9562-090D77D3D2CA}" srcOrd="3" destOrd="0" presId="urn:microsoft.com/office/officeart/2005/8/layout/vList2"/>
    <dgm:cxn modelId="{C910123E-F7D9-4DEB-81A5-5B334946CFE4}" type="presParOf" srcId="{2A7505AF-7EE1-4889-BD17-C0A1FC226297}" destId="{F5DAA2AF-D3E8-41A4-ABDD-77B61E869B5F}" srcOrd="4" destOrd="0" presId="urn:microsoft.com/office/officeart/2005/8/layout/vList2"/>
    <dgm:cxn modelId="{E0625C1B-CE96-4F42-8A46-E0ABF7571954}" type="presParOf" srcId="{2A7505AF-7EE1-4889-BD17-C0A1FC226297}" destId="{6E6D1068-C83D-45D3-8A7B-A7F5A94DEF60}" srcOrd="5" destOrd="0" presId="urn:microsoft.com/office/officeart/2005/8/layout/vList2"/>
    <dgm:cxn modelId="{E916E4BC-EA62-475E-9BBD-F60DB3F48881}" type="presParOf" srcId="{2A7505AF-7EE1-4889-BD17-C0A1FC226297}" destId="{A8C4BC1E-7973-4569-BBEF-6217FDF24ED8}" srcOrd="6" destOrd="0" presId="urn:microsoft.com/office/officeart/2005/8/layout/vList2"/>
    <dgm:cxn modelId="{5E6CA4A4-D0C8-47B9-8A6D-0F0D1BD6D425}" type="presParOf" srcId="{2A7505AF-7EE1-4889-BD17-C0A1FC226297}" destId="{D88955BD-D10F-461C-AD86-8B14F13F1FCF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5E4E1A-F976-4F4A-9F56-219C51969293}">
      <dsp:nvSpPr>
        <dsp:cNvPr id="0" name=""/>
        <dsp:cNvSpPr/>
      </dsp:nvSpPr>
      <dsp:spPr>
        <a:xfrm>
          <a:off x="0" y="101843"/>
          <a:ext cx="6263640" cy="5996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ITC – Investment Tax Credit</a:t>
          </a:r>
        </a:p>
      </dsp:txBody>
      <dsp:txXfrm>
        <a:off x="29271" y="131114"/>
        <a:ext cx="6205098" cy="541083"/>
      </dsp:txXfrm>
    </dsp:sp>
    <dsp:sp modelId="{2FB20275-142A-43E8-9279-E0DE3857EE5A}">
      <dsp:nvSpPr>
        <dsp:cNvPr id="0" name=""/>
        <dsp:cNvSpPr/>
      </dsp:nvSpPr>
      <dsp:spPr>
        <a:xfrm>
          <a:off x="0" y="773468"/>
          <a:ext cx="6263640" cy="599625"/>
        </a:xfrm>
        <a:prstGeom prst="roundRect">
          <a:avLst/>
        </a:prstGeom>
        <a:solidFill>
          <a:schemeClr val="accent5">
            <a:hueOff val="-965506"/>
            <a:satOff val="-2488"/>
            <a:lumOff val="-1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REC – Renewable Energy Credit</a:t>
          </a:r>
        </a:p>
      </dsp:txBody>
      <dsp:txXfrm>
        <a:off x="29271" y="802739"/>
        <a:ext cx="6205098" cy="541083"/>
      </dsp:txXfrm>
    </dsp:sp>
    <dsp:sp modelId="{A550C47D-1664-4550-9137-BF40BAEFDE08}">
      <dsp:nvSpPr>
        <dsp:cNvPr id="0" name=""/>
        <dsp:cNvSpPr/>
      </dsp:nvSpPr>
      <dsp:spPr>
        <a:xfrm>
          <a:off x="0" y="1445093"/>
          <a:ext cx="6263640" cy="599625"/>
        </a:xfrm>
        <a:prstGeom prst="roundRect">
          <a:avLst/>
        </a:prstGeom>
        <a:solidFill>
          <a:schemeClr val="accent5">
            <a:hueOff val="-1931012"/>
            <a:satOff val="-4977"/>
            <a:lumOff val="-33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PPA – Power Purchase Agreement</a:t>
          </a:r>
        </a:p>
      </dsp:txBody>
      <dsp:txXfrm>
        <a:off x="29271" y="1474364"/>
        <a:ext cx="6205098" cy="541083"/>
      </dsp:txXfrm>
    </dsp:sp>
    <dsp:sp modelId="{5E983E93-60E0-4743-9DF0-FE11C7CD480A}">
      <dsp:nvSpPr>
        <dsp:cNvPr id="0" name=""/>
        <dsp:cNvSpPr/>
      </dsp:nvSpPr>
      <dsp:spPr>
        <a:xfrm>
          <a:off x="0" y="2116718"/>
          <a:ext cx="6263640" cy="599625"/>
        </a:xfrm>
        <a:prstGeom prst="roundRect">
          <a:avLst/>
        </a:prstGeom>
        <a:solidFill>
          <a:schemeClr val="accent5">
            <a:hueOff val="-2896518"/>
            <a:satOff val="-7465"/>
            <a:lumOff val="-50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PIS – Placed in Service</a:t>
          </a:r>
        </a:p>
      </dsp:txBody>
      <dsp:txXfrm>
        <a:off x="29271" y="2145989"/>
        <a:ext cx="6205098" cy="541083"/>
      </dsp:txXfrm>
    </dsp:sp>
    <dsp:sp modelId="{1237A7F0-675A-4947-9848-DB13F865F9CA}">
      <dsp:nvSpPr>
        <dsp:cNvPr id="0" name=""/>
        <dsp:cNvSpPr/>
      </dsp:nvSpPr>
      <dsp:spPr>
        <a:xfrm>
          <a:off x="0" y="2788343"/>
          <a:ext cx="6263640" cy="599625"/>
        </a:xfrm>
        <a:prstGeom prst="roundRect">
          <a:avLst/>
        </a:prstGeom>
        <a:solidFill>
          <a:schemeClr val="accent5">
            <a:hueOff val="-3862025"/>
            <a:satOff val="-9954"/>
            <a:lumOff val="-67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O&amp;M – Operation &amp; Maintenance</a:t>
          </a:r>
        </a:p>
      </dsp:txBody>
      <dsp:txXfrm>
        <a:off x="29271" y="2817614"/>
        <a:ext cx="6205098" cy="541083"/>
      </dsp:txXfrm>
    </dsp:sp>
    <dsp:sp modelId="{A1CD252E-6C57-4550-853C-31125960F00E}">
      <dsp:nvSpPr>
        <dsp:cNvPr id="0" name=""/>
        <dsp:cNvSpPr/>
      </dsp:nvSpPr>
      <dsp:spPr>
        <a:xfrm>
          <a:off x="0" y="3459969"/>
          <a:ext cx="6263640" cy="599625"/>
        </a:xfrm>
        <a:prstGeom prst="roundRect">
          <a:avLst/>
        </a:prstGeom>
        <a:solidFill>
          <a:schemeClr val="accent5">
            <a:hueOff val="-4827531"/>
            <a:satOff val="-12442"/>
            <a:lumOff val="-84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Net Metering</a:t>
          </a:r>
        </a:p>
      </dsp:txBody>
      <dsp:txXfrm>
        <a:off x="29271" y="3489240"/>
        <a:ext cx="6205098" cy="541083"/>
      </dsp:txXfrm>
    </dsp:sp>
    <dsp:sp modelId="{EBA3BAF5-B754-4819-A854-5CBAABBCBAE6}">
      <dsp:nvSpPr>
        <dsp:cNvPr id="0" name=""/>
        <dsp:cNvSpPr/>
      </dsp:nvSpPr>
      <dsp:spPr>
        <a:xfrm>
          <a:off x="0" y="4131594"/>
          <a:ext cx="6263640" cy="599625"/>
        </a:xfrm>
        <a:prstGeom prst="roundRect">
          <a:avLst/>
        </a:prstGeom>
        <a:solidFill>
          <a:schemeClr val="accent5">
            <a:hueOff val="-5793037"/>
            <a:satOff val="-14931"/>
            <a:lumOff val="-100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Offtaker</a:t>
          </a:r>
          <a:endParaRPr lang="en-US" sz="2500" kern="1200" dirty="0"/>
        </a:p>
      </dsp:txBody>
      <dsp:txXfrm>
        <a:off x="29271" y="4160865"/>
        <a:ext cx="6205098" cy="541083"/>
      </dsp:txXfrm>
    </dsp:sp>
    <dsp:sp modelId="{83AD0E60-62AB-4CEC-B7CD-631E97FF8368}">
      <dsp:nvSpPr>
        <dsp:cNvPr id="0" name=""/>
        <dsp:cNvSpPr/>
      </dsp:nvSpPr>
      <dsp:spPr>
        <a:xfrm>
          <a:off x="0" y="4803219"/>
          <a:ext cx="6263640" cy="59962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Community Solar</a:t>
          </a:r>
        </a:p>
      </dsp:txBody>
      <dsp:txXfrm>
        <a:off x="29271" y="4832490"/>
        <a:ext cx="6205098" cy="5410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966ADB-AE90-467C-A51F-C94A8362555E}">
      <dsp:nvSpPr>
        <dsp:cNvPr id="0" name=""/>
        <dsp:cNvSpPr/>
      </dsp:nvSpPr>
      <dsp:spPr>
        <a:xfrm>
          <a:off x="0" y="375803"/>
          <a:ext cx="6263640" cy="23376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For-profit companies and wealthy individuals have high tax liability, so they can use the tax credits. They essentially get a 30% discount on their solar systems because of the federal ITC for solar.</a:t>
          </a:r>
        </a:p>
      </dsp:txBody>
      <dsp:txXfrm>
        <a:off x="114115" y="489918"/>
        <a:ext cx="6035410" cy="2109430"/>
      </dsp:txXfrm>
    </dsp:sp>
    <dsp:sp modelId="{EB94302C-8521-4452-AEEB-4DF71CA9AB2C}">
      <dsp:nvSpPr>
        <dsp:cNvPr id="0" name=""/>
        <dsp:cNvSpPr/>
      </dsp:nvSpPr>
      <dsp:spPr>
        <a:xfrm>
          <a:off x="0" y="2791223"/>
          <a:ext cx="6263640" cy="23376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Non-profits and moderate-to-low-income individuals do not have tax liability and cannot use the tax credit, so they have to pay full price for their solar systems.</a:t>
          </a:r>
        </a:p>
      </dsp:txBody>
      <dsp:txXfrm>
        <a:off x="114115" y="2905338"/>
        <a:ext cx="6035410" cy="21094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D8BA78-D623-4643-BA2B-72C9FE8D6DF3}">
      <dsp:nvSpPr>
        <dsp:cNvPr id="0" name=""/>
        <dsp:cNvSpPr/>
      </dsp:nvSpPr>
      <dsp:spPr>
        <a:xfrm>
          <a:off x="0" y="451673"/>
          <a:ext cx="6263640" cy="22545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The solar developer, a for-profit, owns the system and gets the tax credits.</a:t>
          </a:r>
        </a:p>
      </dsp:txBody>
      <dsp:txXfrm>
        <a:off x="110060" y="561733"/>
        <a:ext cx="6043520" cy="2034470"/>
      </dsp:txXfrm>
    </dsp:sp>
    <dsp:sp modelId="{84FAEB35-FD5F-4389-B0F9-ADBBAD1FD79D}">
      <dsp:nvSpPr>
        <dsp:cNvPr id="0" name=""/>
        <dsp:cNvSpPr/>
      </dsp:nvSpPr>
      <dsp:spPr>
        <a:xfrm>
          <a:off x="0" y="2798423"/>
          <a:ext cx="6263640" cy="225459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The non-profit uses the electricity that comes from the solar system at the same price as a for-profit - but cannot own the system. </a:t>
          </a:r>
        </a:p>
      </dsp:txBody>
      <dsp:txXfrm>
        <a:off x="110060" y="2908483"/>
        <a:ext cx="6043520" cy="20344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3B0DF5-BE96-4981-B5F6-939F41F33F35}">
      <dsp:nvSpPr>
        <dsp:cNvPr id="0" name=""/>
        <dsp:cNvSpPr/>
      </dsp:nvSpPr>
      <dsp:spPr>
        <a:xfrm>
          <a:off x="0" y="27277"/>
          <a:ext cx="6263640" cy="17687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This is unsatisfactory because non-profits and LMI people are excluded from ownership unless they are willing and able to pay 30% more.</a:t>
          </a:r>
        </a:p>
      </dsp:txBody>
      <dsp:txXfrm>
        <a:off x="86341" y="113618"/>
        <a:ext cx="6090958" cy="1596028"/>
      </dsp:txXfrm>
    </dsp:sp>
    <dsp:sp modelId="{A72E8C74-27A3-49E8-AE19-0F2CBA9B70F0}">
      <dsp:nvSpPr>
        <dsp:cNvPr id="0" name=""/>
        <dsp:cNvSpPr/>
      </dsp:nvSpPr>
      <dsp:spPr>
        <a:xfrm>
          <a:off x="0" y="1867988"/>
          <a:ext cx="6263640" cy="176871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But PPAs and Leases are not necessarily bad deals! Many for-profits choose these structures - just like some people decide to lease, not buy, a car or home.</a:t>
          </a:r>
        </a:p>
      </dsp:txBody>
      <dsp:txXfrm>
        <a:off x="86341" y="1954329"/>
        <a:ext cx="6090958" cy="1596028"/>
      </dsp:txXfrm>
    </dsp:sp>
    <dsp:sp modelId="{1FA6A474-86EA-4153-A3D6-B250BF602896}">
      <dsp:nvSpPr>
        <dsp:cNvPr id="0" name=""/>
        <dsp:cNvSpPr/>
      </dsp:nvSpPr>
      <dsp:spPr>
        <a:xfrm>
          <a:off x="0" y="3708699"/>
          <a:ext cx="6263640" cy="176871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The issue is that non-profits are in a situation where they can lease at the same price as everyone else, but cannot buy at the same price as everyone else. </a:t>
          </a:r>
        </a:p>
      </dsp:txBody>
      <dsp:txXfrm>
        <a:off x="86341" y="3795040"/>
        <a:ext cx="6090958" cy="15960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912CD1-4068-4427-B93C-61978E4C4DD7}">
      <dsp:nvSpPr>
        <dsp:cNvPr id="0" name=""/>
        <dsp:cNvSpPr/>
      </dsp:nvSpPr>
      <dsp:spPr>
        <a:xfrm>
          <a:off x="0" y="20182"/>
          <a:ext cx="6269038" cy="5756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Net Metering </a:t>
          </a:r>
        </a:p>
      </dsp:txBody>
      <dsp:txXfrm>
        <a:off x="28100" y="48282"/>
        <a:ext cx="6212838" cy="519439"/>
      </dsp:txXfrm>
    </dsp:sp>
    <dsp:sp modelId="{62B1AAC6-79F7-477A-B007-691D7D09745A}">
      <dsp:nvSpPr>
        <dsp:cNvPr id="0" name=""/>
        <dsp:cNvSpPr/>
      </dsp:nvSpPr>
      <dsp:spPr>
        <a:xfrm>
          <a:off x="0" y="595822"/>
          <a:ext cx="6269038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04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Customers with solar are credited by the utility company when more power is produced than used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Credits are applied when the system produces less than the host uses</a:t>
          </a:r>
        </a:p>
      </dsp:txBody>
      <dsp:txXfrm>
        <a:off x="0" y="595822"/>
        <a:ext cx="6269038" cy="1242000"/>
      </dsp:txXfrm>
    </dsp:sp>
    <dsp:sp modelId="{48334931-A45B-43A2-91FA-E6830E55D6C2}">
      <dsp:nvSpPr>
        <dsp:cNvPr id="0" name=""/>
        <dsp:cNvSpPr/>
      </dsp:nvSpPr>
      <dsp:spPr>
        <a:xfrm>
          <a:off x="0" y="1837822"/>
          <a:ext cx="6269038" cy="575639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Placed in Service (PIS)</a:t>
          </a:r>
        </a:p>
      </dsp:txBody>
      <dsp:txXfrm>
        <a:off x="28100" y="1865922"/>
        <a:ext cx="6212838" cy="519439"/>
      </dsp:txXfrm>
    </dsp:sp>
    <dsp:sp modelId="{B0387558-84EF-4575-9562-090D77D3D2CA}">
      <dsp:nvSpPr>
        <dsp:cNvPr id="0" name=""/>
        <dsp:cNvSpPr/>
      </dsp:nvSpPr>
      <dsp:spPr>
        <a:xfrm>
          <a:off x="0" y="2351362"/>
          <a:ext cx="6269038" cy="968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04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The date the system is turned on and starts feeding power into the grid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The date the IRS needs</a:t>
          </a:r>
        </a:p>
      </dsp:txBody>
      <dsp:txXfrm>
        <a:off x="0" y="2351362"/>
        <a:ext cx="6269038" cy="968760"/>
      </dsp:txXfrm>
    </dsp:sp>
    <dsp:sp modelId="{F5DAA2AF-D3E8-41A4-ABDD-77B61E869B5F}">
      <dsp:nvSpPr>
        <dsp:cNvPr id="0" name=""/>
        <dsp:cNvSpPr/>
      </dsp:nvSpPr>
      <dsp:spPr>
        <a:xfrm>
          <a:off x="0" y="3382222"/>
          <a:ext cx="6269038" cy="575639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Offtaker</a:t>
          </a:r>
        </a:p>
      </dsp:txBody>
      <dsp:txXfrm>
        <a:off x="28100" y="3410322"/>
        <a:ext cx="6212838" cy="519439"/>
      </dsp:txXfrm>
    </dsp:sp>
    <dsp:sp modelId="{6E6D1068-C83D-45D3-8A7B-A7F5A94DEF60}">
      <dsp:nvSpPr>
        <dsp:cNvPr id="0" name=""/>
        <dsp:cNvSpPr/>
      </dsp:nvSpPr>
      <dsp:spPr>
        <a:xfrm>
          <a:off x="0" y="3957862"/>
          <a:ext cx="6269038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04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The end user of the electricity produced</a:t>
          </a:r>
        </a:p>
      </dsp:txBody>
      <dsp:txXfrm>
        <a:off x="0" y="3957862"/>
        <a:ext cx="6269038" cy="397440"/>
      </dsp:txXfrm>
    </dsp:sp>
    <dsp:sp modelId="{A8C4BC1E-7973-4569-BBEF-6217FDF24ED8}">
      <dsp:nvSpPr>
        <dsp:cNvPr id="0" name=""/>
        <dsp:cNvSpPr/>
      </dsp:nvSpPr>
      <dsp:spPr>
        <a:xfrm>
          <a:off x="0" y="4355302"/>
          <a:ext cx="6269038" cy="57563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Community Solar</a:t>
          </a:r>
        </a:p>
      </dsp:txBody>
      <dsp:txXfrm>
        <a:off x="28100" y="4383402"/>
        <a:ext cx="6212838" cy="519439"/>
      </dsp:txXfrm>
    </dsp:sp>
    <dsp:sp modelId="{D88955BD-D10F-461C-AD86-8B14F13F1FCF}">
      <dsp:nvSpPr>
        <dsp:cNvPr id="0" name=""/>
        <dsp:cNvSpPr/>
      </dsp:nvSpPr>
      <dsp:spPr>
        <a:xfrm>
          <a:off x="0" y="4930942"/>
          <a:ext cx="6269038" cy="62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04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A large host that sells 50% of power generated to others</a:t>
          </a:r>
        </a:p>
      </dsp:txBody>
      <dsp:txXfrm>
        <a:off x="0" y="4930942"/>
        <a:ext cx="6269038" cy="621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ACAF6-4531-41DE-93F7-CBCE07A0B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115EF4-A044-4C5F-81E4-DF72D9C03F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7E43C-F2F3-4D42-B770-76C433913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7C28-C02B-404C-8695-EB7B32DD4758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1D378-DDB6-44E6-AEE6-0A2EB4B58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92F3F-BC09-4939-A2EA-F91CB5C0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6481-1D41-43A7-BA42-D94BE1D38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26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0ECB6-41D5-4F1A-8C52-C8A637C2C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9B226C-5342-4B6D-A26F-E68798913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FACC2-E9D9-4AD7-B5C9-2E4B6CC0E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7C28-C02B-404C-8695-EB7B32DD4758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3E5EC-545D-4DEF-B9CD-A6375450F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69CF4-9E5D-447A-A743-1B471922B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6481-1D41-43A7-BA42-D94BE1D38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1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11F193-F5DA-44DC-8C37-241E44CDF8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7C4DAD-5597-46C2-ABDD-856EE1BA9C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95C97-4664-461F-A762-5128D6665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7C28-C02B-404C-8695-EB7B32DD4758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28FD8-BDDC-4140-B1EC-3BC3AC9D7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42CC3-ECDB-4B7F-A573-47A962E55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6481-1D41-43A7-BA42-D94BE1D38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4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69E2E-3D47-41C9-8098-62E6E8F49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7F0A4-058F-4558-9447-83538442C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B1646-AEA6-4733-AC5F-30990AF64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7C28-C02B-404C-8695-EB7B32DD4758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0810D-8959-4418-82DA-1FFEFDD4B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EBC7F-9886-42F8-A1D1-F5555731E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6481-1D41-43A7-BA42-D94BE1D38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6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F7F36-19CE-4C9F-9B4C-CA6452856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34E14-2D3A-47C8-9ABA-D9CCC7119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078D4-F6C8-4953-B194-48B3C52C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7C28-C02B-404C-8695-EB7B32DD4758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26B99-E5A3-45A8-9516-9C227F1CD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68D37-B8A6-4B73-9F8F-C386755AC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6481-1D41-43A7-BA42-D94BE1D38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3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A97E0-EF88-444E-BC27-0BF98662C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82103-3CE6-407D-9BB2-C6B20ECC01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F9875-E18E-43B7-AD9A-6210521C03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25F30-CD3B-4023-9F27-A01DC5A7A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7C28-C02B-404C-8695-EB7B32DD4758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B8AE70-B408-42A4-BBCD-4DF435D9A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9A9000-163B-4E39-9797-451290E88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6481-1D41-43A7-BA42-D94BE1D38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42402-11D3-44F8-B965-AED461D9E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4D2898-D508-4CAA-A0EB-5E1E983C7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ADB9A7-391F-4625-ABBB-4C4A23E98C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0C0A3-14B8-4F22-9401-8192F4604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15D01A-EC60-4D7D-A16C-402A4213B8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EAC0D0-BFD7-4876-8BD8-3FF224068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7C28-C02B-404C-8695-EB7B32DD4758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090C52-B659-4784-A5A8-1FF7FA6F2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395CE1-19EF-4F8E-A7EC-52ACD3C32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6481-1D41-43A7-BA42-D94BE1D38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27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C4760-E708-4930-972A-E2A3F0491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61E506-ACC2-4F8D-9D22-34CF828DF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7C28-C02B-404C-8695-EB7B32DD4758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AA27F7-1A27-4589-92F6-02BE4B67C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62BC53-C206-4EB1-9C72-1127DA3FA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6481-1D41-43A7-BA42-D94BE1D38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7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BAAED2-BE69-43BC-9997-417E5548B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7C28-C02B-404C-8695-EB7B32DD4758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C9CD6F-FC86-419D-8296-2492F9EDE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81D37C-6DB0-4AFE-984B-C955835BE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6481-1D41-43A7-BA42-D94BE1D38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50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11C10-41E4-44D4-A8FA-17A96FEAE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C654D-7915-4DB6-99AB-1ED519284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159206-B65B-44B0-8B6B-85BC9B2697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28202-81DA-4A27-A3A7-CC682B1FB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7C28-C02B-404C-8695-EB7B32DD4758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48C401-ED4D-4EC7-BEB2-37B8746BE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56F02E-8516-495B-A8E6-47CAEC5FA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6481-1D41-43A7-BA42-D94BE1D38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87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E2933-E522-4627-9383-F99678F8E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725550-E9CE-483C-B0DF-81D177E560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EC110D-0097-4E6A-8B75-79201E5B6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80789F-B881-40BE-92E9-874D1F913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7C28-C02B-404C-8695-EB7B32DD4758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D47525-A2BE-4229-93B0-91DD6FC09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F5FC70-25D5-4ADB-B8B5-C4A9B24E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6481-1D41-43A7-BA42-D94BE1D38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7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BB6C94-43E4-4199-9F59-89B14D4EA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7A437-9CBF-448E-B891-AC3951E7A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5C3E0-33DB-4E3D-BB8E-2ACB6C9A57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17C28-C02B-404C-8695-EB7B32DD4758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0AA75-0342-41A6-A1B9-8B6BE80DC3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749E3-3E6C-49A5-A539-C8600548EF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A6481-1D41-43A7-BA42-D94BE1D38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2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6EE4FD-480F-42A5-9FEB-DA630457C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A187062F-BE14-42FC-B06A-607DB2384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8" y="1766812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731FE21B-2A45-4BF5-8B03-E1234198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9" y="1423780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2DC5A94D-79ED-48F5-9DC5-96CBB507C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3" y="1239381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93A3D4BE-AF25-4F9A-9C29-1145CCE24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2" y="1230651"/>
            <a:ext cx="1020865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D2B2A7-A585-47E8-BA6A-C067B29397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0997" y="1607809"/>
            <a:ext cx="9236026" cy="2876680"/>
          </a:xfrm>
        </p:spPr>
        <p:txBody>
          <a:bodyPr anchor="b">
            <a:normAutofit/>
          </a:bodyPr>
          <a:lstStyle/>
          <a:p>
            <a:pPr algn="l"/>
            <a:r>
              <a:rPr lang="en-US" sz="6600">
                <a:solidFill>
                  <a:srgbClr val="FFFFFF"/>
                </a:solidFill>
              </a:rPr>
              <a:t>Solar Basics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7BBAF8-10A5-4075-A199-8D129A866A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7499" y="4841015"/>
            <a:ext cx="9003022" cy="1076551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Components of a Solar Project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516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77BF6C-E435-492C-BBE1-2F6BA2B03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97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Terms &amp; Acronyms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669ECE3-1120-F573-928F-B351B56D4C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1070322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7671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84DCC6-DBFF-C4B8-A8A5-AE56A1E24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To Oversimplify…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59F04-8D68-A825-BC24-A01EEF7CD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EFFFF"/>
                </a:solidFill>
              </a:rPr>
              <a:t>In a solar project, there are basically two players:</a:t>
            </a:r>
          </a:p>
          <a:p>
            <a:r>
              <a:rPr lang="en-US" dirty="0">
                <a:solidFill>
                  <a:srgbClr val="FEFFFF"/>
                </a:solidFill>
              </a:rPr>
              <a:t>The solar developer, who designs and builds the system.</a:t>
            </a:r>
          </a:p>
          <a:p>
            <a:r>
              <a:rPr lang="en-US" dirty="0">
                <a:solidFill>
                  <a:srgbClr val="FEFFFF"/>
                </a:solidFill>
              </a:rPr>
              <a:t>The site host, who owns the land or building where the system will be built. </a:t>
            </a:r>
          </a:p>
          <a:p>
            <a:endParaRPr lang="en-US" dirty="0">
              <a:solidFill>
                <a:srgbClr val="FEFFFF"/>
              </a:solidFill>
            </a:endParaRPr>
          </a:p>
          <a:p>
            <a:r>
              <a:rPr lang="en-US" dirty="0">
                <a:solidFill>
                  <a:srgbClr val="FEFFFF"/>
                </a:solidFill>
              </a:rPr>
              <a:t>The Big Question that determines structure – who gets to own the solar system once it’s built?</a:t>
            </a:r>
          </a:p>
        </p:txBody>
      </p:sp>
    </p:spTree>
    <p:extLst>
      <p:ext uri="{BB962C8B-B14F-4D97-AF65-F5344CB8AC3E}">
        <p14:creationId xmlns:p14="http://schemas.microsoft.com/office/powerpoint/2010/main" val="1340748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EA2178-A6BE-B019-2ADA-BAE5C2307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Which </a:t>
            </a:r>
            <a:r>
              <a:rPr lang="en-US" sz="6000" dirty="0">
                <a:solidFill>
                  <a:schemeClr val="bg1"/>
                </a:solidFill>
              </a:rPr>
              <a:t>Owner Can Use the Tax Credits?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5896688-D954-687A-74C1-8F61285D81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272103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8683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B569BC-37D7-C9FD-1E7A-F54E64387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The Market’s Solution – Leases &amp; PPAs</a:t>
            </a:r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61CE23E4-14C0-FDAC-FDD0-C47E556761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2266359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5277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C873C9-5828-4BD8-A53D-5BF1A74F7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Pros &amp; Cons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1778788-3FAB-499E-0DE8-65C2FE39D0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8946634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6248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FEC682-6118-34E7-3F54-FEFC9E914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How do RECs Play Into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2452A-97FB-334A-784C-03A6C10EE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 dirty="0"/>
              <a:t>RECs (Renewable Energy Credits) are awarded by some states to owners of solar systems, based on kWh produced, to incentivize solar production.</a:t>
            </a:r>
          </a:p>
          <a:p>
            <a:r>
              <a:rPr lang="en-US" sz="2400" dirty="0"/>
              <a:t>RECs vary from state to state. Some states have generous RECs, like Massachusetts and DC, while others are less generous, and many don’t have any at all.</a:t>
            </a:r>
          </a:p>
          <a:p>
            <a:r>
              <a:rPr lang="en-US" sz="2400" dirty="0"/>
              <a:t>RECs are bought and sold like stocks, and the value fluctuates</a:t>
            </a:r>
          </a:p>
          <a:p>
            <a:r>
              <a:rPr lang="en-US" sz="2400" dirty="0"/>
              <a:t>RECs are essentially bonus funds that flow to the owner of the solar system, further exacerbating the problem for non-profits and LMI people, who have been priced out of ownership.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7282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74ED36-6186-46B6-8A4B-AA2C54E84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Other Terms, Defined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85216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D3E82B0-C06E-A5FA-CA37-F3324BF4B8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4896886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8721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506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Solar Basics</vt:lpstr>
      <vt:lpstr>Terms &amp; Acronyms</vt:lpstr>
      <vt:lpstr>To Oversimplify…</vt:lpstr>
      <vt:lpstr>Which Owner Can Use the Tax Credits?</vt:lpstr>
      <vt:lpstr>The Market’s Solution – Leases &amp; PPAs</vt:lpstr>
      <vt:lpstr>Pros &amp; Cons</vt:lpstr>
      <vt:lpstr>How do RECs Play Into This?</vt:lpstr>
      <vt:lpstr>Other Terms, Defined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 Basics</dc:title>
  <dc:creator>Rebecca Mayhew</dc:creator>
  <cp:lastModifiedBy>Brooks Berndt</cp:lastModifiedBy>
  <cp:revision>4</cp:revision>
  <dcterms:created xsi:type="dcterms:W3CDTF">2022-10-10T18:03:36Z</dcterms:created>
  <dcterms:modified xsi:type="dcterms:W3CDTF">2022-10-14T12:45:19Z</dcterms:modified>
</cp:coreProperties>
</file>